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25600025" cy="14400213"/>
  <p:notesSz cx="6858000" cy="9144000"/>
  <p:defaultTextStyle>
    <a:defPPr>
      <a:defRPr lang="en-US"/>
    </a:defPPr>
    <a:lvl1pPr marL="0" algn="l" defTabSz="1919966" rtl="0" eaLnBrk="1" latinLnBrk="0" hangingPunct="1">
      <a:defRPr sz="3779" kern="1200">
        <a:solidFill>
          <a:schemeClr val="tx1"/>
        </a:solidFill>
        <a:latin typeface="+mn-lt"/>
        <a:ea typeface="+mn-ea"/>
        <a:cs typeface="+mn-cs"/>
      </a:defRPr>
    </a:lvl1pPr>
    <a:lvl2pPr marL="959983" algn="l" defTabSz="1919966" rtl="0" eaLnBrk="1" latinLnBrk="0" hangingPunct="1">
      <a:defRPr sz="3779" kern="1200">
        <a:solidFill>
          <a:schemeClr val="tx1"/>
        </a:solidFill>
        <a:latin typeface="+mn-lt"/>
        <a:ea typeface="+mn-ea"/>
        <a:cs typeface="+mn-cs"/>
      </a:defRPr>
    </a:lvl2pPr>
    <a:lvl3pPr marL="1919966" algn="l" defTabSz="1919966" rtl="0" eaLnBrk="1" latinLnBrk="0" hangingPunct="1">
      <a:defRPr sz="3779" kern="1200">
        <a:solidFill>
          <a:schemeClr val="tx1"/>
        </a:solidFill>
        <a:latin typeface="+mn-lt"/>
        <a:ea typeface="+mn-ea"/>
        <a:cs typeface="+mn-cs"/>
      </a:defRPr>
    </a:lvl3pPr>
    <a:lvl4pPr marL="2879949" algn="l" defTabSz="1919966" rtl="0" eaLnBrk="1" latinLnBrk="0" hangingPunct="1">
      <a:defRPr sz="3779" kern="1200">
        <a:solidFill>
          <a:schemeClr val="tx1"/>
        </a:solidFill>
        <a:latin typeface="+mn-lt"/>
        <a:ea typeface="+mn-ea"/>
        <a:cs typeface="+mn-cs"/>
      </a:defRPr>
    </a:lvl4pPr>
    <a:lvl5pPr marL="3839931" algn="l" defTabSz="1919966" rtl="0" eaLnBrk="1" latinLnBrk="0" hangingPunct="1">
      <a:defRPr sz="3779" kern="1200">
        <a:solidFill>
          <a:schemeClr val="tx1"/>
        </a:solidFill>
        <a:latin typeface="+mn-lt"/>
        <a:ea typeface="+mn-ea"/>
        <a:cs typeface="+mn-cs"/>
      </a:defRPr>
    </a:lvl5pPr>
    <a:lvl6pPr marL="4799914" algn="l" defTabSz="1919966" rtl="0" eaLnBrk="1" latinLnBrk="0" hangingPunct="1">
      <a:defRPr sz="3779" kern="1200">
        <a:solidFill>
          <a:schemeClr val="tx1"/>
        </a:solidFill>
        <a:latin typeface="+mn-lt"/>
        <a:ea typeface="+mn-ea"/>
        <a:cs typeface="+mn-cs"/>
      </a:defRPr>
    </a:lvl6pPr>
    <a:lvl7pPr marL="5759897" algn="l" defTabSz="1919966" rtl="0" eaLnBrk="1" latinLnBrk="0" hangingPunct="1">
      <a:defRPr sz="3779" kern="1200">
        <a:solidFill>
          <a:schemeClr val="tx1"/>
        </a:solidFill>
        <a:latin typeface="+mn-lt"/>
        <a:ea typeface="+mn-ea"/>
        <a:cs typeface="+mn-cs"/>
      </a:defRPr>
    </a:lvl7pPr>
    <a:lvl8pPr marL="6719880" algn="l" defTabSz="1919966" rtl="0" eaLnBrk="1" latinLnBrk="0" hangingPunct="1">
      <a:defRPr sz="3779" kern="1200">
        <a:solidFill>
          <a:schemeClr val="tx1"/>
        </a:solidFill>
        <a:latin typeface="+mn-lt"/>
        <a:ea typeface="+mn-ea"/>
        <a:cs typeface="+mn-cs"/>
      </a:defRPr>
    </a:lvl8pPr>
    <a:lvl9pPr marL="7679863" algn="l" defTabSz="1919966" rtl="0" eaLnBrk="1" latinLnBrk="0" hangingPunct="1">
      <a:defRPr sz="377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1038" autoAdjust="0"/>
  </p:normalViewPr>
  <p:slideViewPr>
    <p:cSldViewPr snapToGrid="0">
      <p:cViewPr varScale="1">
        <p:scale>
          <a:sx n="35" d="100"/>
          <a:sy n="35" d="100"/>
        </p:scale>
        <p:origin x="52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658BC2-0794-4ED3-BCC7-82EDA866A493}" type="datetimeFigureOut">
              <a:rPr lang="en-US" smtClean="0"/>
              <a:t>4/8/2023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34D7FA-157E-4A6C-987A-8BF4BE69F6C9}" type="slidenum">
              <a:rPr lang="en-US" smtClean="0"/>
              <a:t>‹Nº›</a:t>
            </a:fld>
            <a:endParaRPr lang="en-US"/>
          </a:p>
        </p:txBody>
      </p:sp>
    </p:spTree>
    <p:extLst>
      <p:ext uri="{BB962C8B-B14F-4D97-AF65-F5344CB8AC3E}">
        <p14:creationId xmlns:p14="http://schemas.microsoft.com/office/powerpoint/2010/main" val="2060632585"/>
      </p:ext>
    </p:extLst>
  </p:cSld>
  <p:clrMap bg1="lt1" tx1="dk1" bg2="lt2" tx2="dk2" accent1="accent1" accent2="accent2" accent3="accent3" accent4="accent4" accent5="accent5" accent6="accent6" hlink="hlink" folHlink="folHlink"/>
  <p:notesStyle>
    <a:lvl1pPr marL="0" algn="l" defTabSz="1919966" rtl="0" eaLnBrk="1" latinLnBrk="0" hangingPunct="1">
      <a:defRPr sz="2520" kern="1200">
        <a:solidFill>
          <a:schemeClr val="tx1"/>
        </a:solidFill>
        <a:latin typeface="+mn-lt"/>
        <a:ea typeface="+mn-ea"/>
        <a:cs typeface="+mn-cs"/>
      </a:defRPr>
    </a:lvl1pPr>
    <a:lvl2pPr marL="959983" algn="l" defTabSz="1919966" rtl="0" eaLnBrk="1" latinLnBrk="0" hangingPunct="1">
      <a:defRPr sz="2520" kern="1200">
        <a:solidFill>
          <a:schemeClr val="tx1"/>
        </a:solidFill>
        <a:latin typeface="+mn-lt"/>
        <a:ea typeface="+mn-ea"/>
        <a:cs typeface="+mn-cs"/>
      </a:defRPr>
    </a:lvl2pPr>
    <a:lvl3pPr marL="1919966" algn="l" defTabSz="1919966" rtl="0" eaLnBrk="1" latinLnBrk="0" hangingPunct="1">
      <a:defRPr sz="2520" kern="1200">
        <a:solidFill>
          <a:schemeClr val="tx1"/>
        </a:solidFill>
        <a:latin typeface="+mn-lt"/>
        <a:ea typeface="+mn-ea"/>
        <a:cs typeface="+mn-cs"/>
      </a:defRPr>
    </a:lvl3pPr>
    <a:lvl4pPr marL="2879949" algn="l" defTabSz="1919966" rtl="0" eaLnBrk="1" latinLnBrk="0" hangingPunct="1">
      <a:defRPr sz="2520" kern="1200">
        <a:solidFill>
          <a:schemeClr val="tx1"/>
        </a:solidFill>
        <a:latin typeface="+mn-lt"/>
        <a:ea typeface="+mn-ea"/>
        <a:cs typeface="+mn-cs"/>
      </a:defRPr>
    </a:lvl4pPr>
    <a:lvl5pPr marL="3839931" algn="l" defTabSz="1919966" rtl="0" eaLnBrk="1" latinLnBrk="0" hangingPunct="1">
      <a:defRPr sz="2520" kern="1200">
        <a:solidFill>
          <a:schemeClr val="tx1"/>
        </a:solidFill>
        <a:latin typeface="+mn-lt"/>
        <a:ea typeface="+mn-ea"/>
        <a:cs typeface="+mn-cs"/>
      </a:defRPr>
    </a:lvl5pPr>
    <a:lvl6pPr marL="4799914" algn="l" defTabSz="1919966" rtl="0" eaLnBrk="1" latinLnBrk="0" hangingPunct="1">
      <a:defRPr sz="2520" kern="1200">
        <a:solidFill>
          <a:schemeClr val="tx1"/>
        </a:solidFill>
        <a:latin typeface="+mn-lt"/>
        <a:ea typeface="+mn-ea"/>
        <a:cs typeface="+mn-cs"/>
      </a:defRPr>
    </a:lvl6pPr>
    <a:lvl7pPr marL="5759897" algn="l" defTabSz="1919966" rtl="0" eaLnBrk="1" latinLnBrk="0" hangingPunct="1">
      <a:defRPr sz="2520" kern="1200">
        <a:solidFill>
          <a:schemeClr val="tx1"/>
        </a:solidFill>
        <a:latin typeface="+mn-lt"/>
        <a:ea typeface="+mn-ea"/>
        <a:cs typeface="+mn-cs"/>
      </a:defRPr>
    </a:lvl7pPr>
    <a:lvl8pPr marL="6719880" algn="l" defTabSz="1919966" rtl="0" eaLnBrk="1" latinLnBrk="0" hangingPunct="1">
      <a:defRPr sz="2520" kern="1200">
        <a:solidFill>
          <a:schemeClr val="tx1"/>
        </a:solidFill>
        <a:latin typeface="+mn-lt"/>
        <a:ea typeface="+mn-ea"/>
        <a:cs typeface="+mn-cs"/>
      </a:defRPr>
    </a:lvl8pPr>
    <a:lvl9pPr marL="7679863" algn="l" defTabSz="1919966" rtl="0" eaLnBrk="1" latinLnBrk="0" hangingPunct="1">
      <a:defRPr sz="252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3.1 INTRODUCCION</a:t>
            </a:r>
          </a:p>
          <a:p>
            <a:pPr algn="just"/>
            <a:endParaRPr lang="es-ES" dirty="0" smtClean="0"/>
          </a:p>
          <a:p>
            <a:pPr algn="just"/>
            <a:r>
              <a:rPr lang="es-ES" dirty="0" smtClean="0"/>
              <a:t>El término "puesta en servicio" se refiere a una prueba de arranque del equipo eléctrico que se lleva a cabo antes de la activación inicial del equipo.</a:t>
            </a:r>
          </a:p>
          <a:p>
            <a:pPr algn="just"/>
            <a:endParaRPr lang="es-ES" dirty="0" smtClean="0"/>
          </a:p>
          <a:p>
            <a:pPr algn="just"/>
            <a:r>
              <a:rPr lang="es-ES" b="1" dirty="0" smtClean="0"/>
              <a:t>3.1.1 Procedimientos previos a la puesta en servicio</a:t>
            </a:r>
          </a:p>
          <a:p>
            <a:pPr algn="just"/>
            <a:endParaRPr lang="es-ES" dirty="0" smtClean="0"/>
          </a:p>
          <a:p>
            <a:pPr algn="just"/>
            <a:r>
              <a:rPr lang="es-ES" dirty="0" smtClean="0"/>
              <a:t>Antes de comenzar una prueba de puesta en servicio, primero se deben realizar algunos pasos:</a:t>
            </a:r>
          </a:p>
          <a:p>
            <a:pPr marL="285750" indent="-285750" algn="just">
              <a:buFont typeface="Wingdings" panose="05000000000000000000" pitchFamily="2" charset="2"/>
              <a:buChar char="q"/>
            </a:pPr>
            <a:r>
              <a:rPr lang="es-ES" dirty="0" smtClean="0"/>
              <a:t>El dibujo de diseño aprobado debe estar en el sitio listo para comenzar el trabajo.</a:t>
            </a:r>
          </a:p>
          <a:p>
            <a:pPr marL="285750" indent="-285750" algn="just">
              <a:buFont typeface="Wingdings" panose="05000000000000000000" pitchFamily="2" charset="2"/>
              <a:buChar char="q"/>
            </a:pPr>
            <a:r>
              <a:rPr lang="es-ES" dirty="0" smtClean="0"/>
              <a:t>Revisar todos los cables en el quiosco de Selectividad, paneles de control, paneles de protección y tableros de interruptores de baja tensión. Después de revisar, estos cables deben resaltarse con un marcador amarillo en los dibujos esquemáticos.</a:t>
            </a:r>
          </a:p>
          <a:p>
            <a:pPr marL="285750" indent="-285750" algn="just">
              <a:buFont typeface="Wingdings" panose="05000000000000000000" pitchFamily="2" charset="2"/>
              <a:buChar char="q"/>
            </a:pPr>
            <a:r>
              <a:rPr lang="es-ES" dirty="0" err="1" smtClean="0"/>
              <a:t>urante</a:t>
            </a:r>
            <a:r>
              <a:rPr lang="es-ES" dirty="0" smtClean="0"/>
              <a:t> la revisión del cableado, es necesario confirmar el ajuste de todos los bloques de terminales. Es necesario revisar el par de apriete de los pernos del panel de baja tensión, generalmente probado a 70 </a:t>
            </a:r>
            <a:r>
              <a:rPr lang="es-ES" dirty="0" err="1" smtClean="0"/>
              <a:t>Nm</a:t>
            </a:r>
            <a:r>
              <a:rPr lang="es-ES" dirty="0" smtClean="0"/>
              <a:t>.</a:t>
            </a:r>
          </a:p>
          <a:p>
            <a:pPr marL="285750" indent="-285750" algn="just">
              <a:buFont typeface="Wingdings" panose="05000000000000000000" pitchFamily="2" charset="2"/>
              <a:buChar char="q"/>
            </a:pPr>
            <a:r>
              <a:rPr lang="es-ES" dirty="0" smtClean="0"/>
              <a:t>Se debe realizar una revisión de los cables del panel en los cubículos de control local (LCC) y en los paneles de protección de la sala de control. La revisión también debe incluir cajas de transformadores, centro de control de motores de baja tensión y elementos similares.</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1</a:t>
            </a:fld>
            <a:endParaRPr lang="en-US"/>
          </a:p>
        </p:txBody>
      </p:sp>
    </p:spTree>
    <p:extLst>
      <p:ext uri="{BB962C8B-B14F-4D97-AF65-F5344CB8AC3E}">
        <p14:creationId xmlns:p14="http://schemas.microsoft.com/office/powerpoint/2010/main" val="857616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3.1.2 Gestión de puesta en servicio</a:t>
            </a:r>
          </a:p>
          <a:p>
            <a:pPr algn="just"/>
            <a:endParaRPr lang="es-ES" dirty="0" smtClean="0"/>
          </a:p>
          <a:p>
            <a:pPr algn="just"/>
            <a:r>
              <a:rPr lang="es-ES" dirty="0" smtClean="0"/>
              <a:t>Un equipo de puesta en servicio está formado por el director de puesta en marcha y los ingenieros de puesta en marcha. </a:t>
            </a:r>
          </a:p>
          <a:p>
            <a:pPr algn="just"/>
            <a:r>
              <a:rPr lang="es-ES" dirty="0" smtClean="0"/>
              <a:t>Las responsabilidades del gerente de puesta en servicio son:</a:t>
            </a:r>
          </a:p>
          <a:p>
            <a:pPr algn="just"/>
            <a:endParaRPr lang="es-ES" dirty="0" smtClean="0"/>
          </a:p>
          <a:p>
            <a:pPr marL="342900" indent="-342900" algn="just">
              <a:buFont typeface="+mj-lt"/>
              <a:buAutoNum type="arabicPeriod"/>
            </a:pPr>
            <a:r>
              <a:rPr lang="es-ES" b="1" dirty="0" smtClean="0"/>
              <a:t>Elaboración del programa de puesta en servicio.</a:t>
            </a:r>
          </a:p>
          <a:p>
            <a:pPr marL="342900" indent="-342900" algn="just">
              <a:buFont typeface="+mj-lt"/>
              <a:buAutoNum type="arabicPeriod"/>
            </a:pPr>
            <a:r>
              <a:rPr lang="es-ES" b="1" dirty="0" smtClean="0"/>
              <a:t>Seguimiento del equipo de puesta en servicio.</a:t>
            </a:r>
          </a:p>
          <a:p>
            <a:pPr marL="342900" indent="-342900" algn="just">
              <a:buFont typeface="+mj-lt"/>
              <a:buAutoNum type="arabicPeriod"/>
            </a:pPr>
            <a:r>
              <a:rPr lang="es-ES" b="1" dirty="0" smtClean="0"/>
              <a:t>Coordinar con otras partes interesadas en el proyecto con respecto a la puesta en marcha.</a:t>
            </a:r>
          </a:p>
          <a:p>
            <a:pPr marL="342900" indent="-342900" algn="just">
              <a:buFont typeface="+mj-lt"/>
              <a:buAutoNum type="arabicPeriod"/>
            </a:pPr>
            <a:r>
              <a:rPr lang="es-ES" b="1" dirty="0" smtClean="0"/>
              <a:t>Asegurar que el proyecto cuente con los recursos necesarios para realizar las diferentes pruebas requeridas y que todo el material, </a:t>
            </a:r>
            <a:r>
              <a:rPr lang="es-ES" b="1" dirty="0" err="1" smtClean="0"/>
              <a:t>instalaciones,herramientas</a:t>
            </a:r>
            <a:r>
              <a:rPr lang="es-ES" b="1" dirty="0" smtClean="0"/>
              <a:t> estén en el sitio.</a:t>
            </a:r>
          </a:p>
          <a:p>
            <a:pPr marL="342900" indent="-342900" algn="just">
              <a:buFont typeface="+mj-lt"/>
              <a:buAutoNum type="arabicPeriod"/>
            </a:pPr>
            <a:r>
              <a:rPr lang="es-ES" b="1" dirty="0" smtClean="0"/>
              <a:t>Producir el programa de conmutación y coordinar con el centro de control nacional (NCC) la empresa de suministro eléctrico local/ estatal/federal (también llamado Centro de control nacional, NCC) durante la activación.</a:t>
            </a:r>
          </a:p>
          <a:p>
            <a:pPr marL="342900" indent="-342900" algn="just">
              <a:buFont typeface="+mj-lt"/>
              <a:buAutoNum type="arabicPeriod"/>
            </a:pPr>
            <a:r>
              <a:rPr lang="es-ES" b="1" dirty="0" smtClean="0"/>
              <a:t>Producir el archivo de puesta en servicio que incluye todas las declaraciones de métodos, diagrama unifilar, instrucciones del sitio, lista de desviaciones y comentarios de diseño base, varias pruebas, programa de conmutación, cálculos de configuración de relés, hoja de datos y especificaciones de equipos, manual de relés, software de prueba de relés y cualquier otro. Objetos requeridos.</a:t>
            </a:r>
          </a:p>
          <a:p>
            <a:pPr marL="342900" indent="-342900" algn="just">
              <a:buFont typeface="+mj-lt"/>
              <a:buAutoNum type="arabicPeriod"/>
            </a:pPr>
            <a:r>
              <a:rPr lang="es-ES" b="1" dirty="0" smtClean="0"/>
              <a:t> Asistir a las reuniones del panel de </a:t>
            </a:r>
            <a:r>
              <a:rPr lang="es-ES" b="1" dirty="0" err="1" smtClean="0"/>
              <a:t>comisionamiento</a:t>
            </a:r>
            <a:r>
              <a:rPr lang="es-ES" b="1" dirty="0" smtClean="0"/>
              <a:t> en el sitio con otros miembros del proyecto.</a:t>
            </a:r>
          </a:p>
          <a:p>
            <a:pPr marL="342900" indent="-342900" algn="just">
              <a:buFont typeface="+mj-lt"/>
              <a:buAutoNum type="arabicPeriod"/>
            </a:pPr>
            <a:r>
              <a:rPr lang="es-ES" b="1" dirty="0" smtClean="0"/>
              <a:t>Elaborar un plan de contingencia para una emergencia en caso de que los circuitos requeridos se apaguen y la situación requiera el restablecimiento de la operación de uno o más circuitos durante la puesta en servicio de la modificación de los circuitos existentes.</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2</a:t>
            </a:fld>
            <a:endParaRPr lang="en-US"/>
          </a:p>
        </p:txBody>
      </p:sp>
    </p:spTree>
    <p:extLst>
      <p:ext uri="{BB962C8B-B14F-4D97-AF65-F5344CB8AC3E}">
        <p14:creationId xmlns:p14="http://schemas.microsoft.com/office/powerpoint/2010/main" val="320033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smtClean="0"/>
              <a:t>Las responsabilidades de los ingenieros y técnicos de puesta en servicio son:</a:t>
            </a:r>
          </a:p>
          <a:p>
            <a:pPr algn="just"/>
            <a:endParaRPr lang="es-ES" dirty="0" smtClean="0"/>
          </a:p>
          <a:p>
            <a:pPr marL="342900" indent="-342900" algn="just">
              <a:buFont typeface="+mj-lt"/>
              <a:buAutoNum type="arabicPeriod"/>
            </a:pPr>
            <a:r>
              <a:rPr lang="es-ES" b="1" dirty="0" smtClean="0"/>
              <a:t>Confirmar que todo el equipo esté instalado de la manera correcta.</a:t>
            </a:r>
          </a:p>
          <a:p>
            <a:pPr marL="342900" indent="-342900" algn="just">
              <a:buFont typeface="+mj-lt"/>
              <a:buAutoNum type="arabicPeriod"/>
            </a:pPr>
            <a:r>
              <a:rPr lang="es-ES" b="1" dirty="0" smtClean="0"/>
              <a:t>Confirmar que todos los equipos y herramientas de prueba están en el sitio para comenzar las actividades según el programa de puesta en marcha (todos con certificado de calibración válido durante al menos un año).</a:t>
            </a:r>
          </a:p>
          <a:p>
            <a:pPr marL="342900" indent="-342900" algn="just">
              <a:buFont typeface="+mj-lt"/>
              <a:buAutoNum type="arabicPeriod"/>
            </a:pPr>
            <a:r>
              <a:rPr lang="es-ES" b="1" dirty="0" smtClean="0"/>
              <a:t>Comprobación de la resistencia de la aislación y el cableado de todos los equipos y paneles en el sitio.</a:t>
            </a:r>
          </a:p>
          <a:p>
            <a:pPr marL="342900" indent="-342900" algn="just">
              <a:buFont typeface="+mj-lt"/>
              <a:buAutoNum type="arabicPeriod"/>
            </a:pPr>
            <a:r>
              <a:rPr lang="es-ES" b="1" dirty="0" smtClean="0"/>
              <a:t>Entorno de trabajo seguro en el sitio.</a:t>
            </a:r>
          </a:p>
          <a:p>
            <a:pPr marL="342900" indent="-342900" algn="just">
              <a:buFont typeface="+mj-lt"/>
              <a:buAutoNum type="arabicPeriod"/>
            </a:pPr>
            <a:r>
              <a:rPr lang="es-ES" b="1" dirty="0" smtClean="0"/>
              <a:t>Confirmar que la configuración del relé aprobada y los dibujos esquemáticos aprobados estén en el sitio (última revisión).</a:t>
            </a:r>
          </a:p>
          <a:p>
            <a:pPr marL="342900" indent="-342900" algn="just">
              <a:buFont typeface="+mj-lt"/>
              <a:buAutoNum type="arabicPeriod"/>
            </a:pPr>
            <a:r>
              <a:rPr lang="es-ES" b="1" dirty="0" smtClean="0"/>
              <a:t>Seguir los pasos del programa de puesta en servicio.</a:t>
            </a:r>
          </a:p>
          <a:p>
            <a:pPr marL="342900" indent="-342900" algn="just">
              <a:buFont typeface="+mj-lt"/>
              <a:buAutoNum type="arabicPeriod"/>
            </a:pPr>
            <a:r>
              <a:rPr lang="es-ES" b="1" dirty="0" smtClean="0"/>
              <a:t>Asegurarse de que haya una fuente de energía confiable sin fluctuaciones en el sitio para realizar las pruebas de manera confiable; el uso de equipos no estables conduce a errores en los resultados de las pruebas.</a:t>
            </a:r>
          </a:p>
          <a:p>
            <a:pPr marL="342900" indent="-342900" algn="just">
              <a:buFont typeface="+mj-lt"/>
              <a:buAutoNum type="arabicPeriod"/>
            </a:pPr>
            <a:r>
              <a:rPr lang="es-ES" b="1" dirty="0" smtClean="0"/>
              <a:t>Los resultados de las pruebas de fábrica, los procedimientos de prueba aprobados y las hojas de prueba deben ser verificados por el ingeniero de puesta en servicio en el sitio.</a:t>
            </a:r>
          </a:p>
          <a:p>
            <a:pPr marL="342900" indent="-342900" algn="just">
              <a:buFont typeface="+mj-lt"/>
              <a:buAutoNum type="arabicPeriod"/>
            </a:pPr>
            <a:r>
              <a:rPr lang="es-ES" b="1" dirty="0" smtClean="0"/>
              <a:t>Los comentarios de diseños básicos y detallados deben ser verificados por el ingeniero de puesta en servicio en el sitio.</a:t>
            </a:r>
          </a:p>
          <a:p>
            <a:pPr marL="342900" indent="-342900" algn="just">
              <a:buFont typeface="+mj-lt"/>
              <a:buAutoNum type="arabicPeriod"/>
            </a:pPr>
            <a:r>
              <a:rPr lang="es-ES" b="1" dirty="0" smtClean="0"/>
              <a:t>Elaborar una lista de tareas pendientes (también conocida como lista de inconvenientes) que incluya los elementos que no se completaron en ninguna prueba de equipo en el sistema eléctrico.</a:t>
            </a:r>
          </a:p>
          <a:p>
            <a:pPr marL="342900" indent="-342900" algn="just">
              <a:buFont typeface="+mj-lt"/>
              <a:buAutoNum type="arabicPeriod"/>
            </a:pPr>
            <a:r>
              <a:rPr lang="es-ES" b="1" dirty="0" smtClean="0"/>
              <a:t>Realizar un dibujo marcado en el sitio.</a:t>
            </a:r>
          </a:p>
          <a:p>
            <a:pPr marL="342900" indent="-342900" algn="just">
              <a:buFont typeface="+mj-lt"/>
              <a:buAutoNum type="arabicPeriod"/>
            </a:pPr>
            <a:r>
              <a:rPr lang="es-ES" b="1" dirty="0" smtClean="0"/>
              <a:t>Elaborar el informe final de prueba de puesta en servicio.</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3</a:t>
            </a:fld>
            <a:endParaRPr lang="en-US"/>
          </a:p>
        </p:txBody>
      </p:sp>
    </p:spTree>
    <p:extLst>
      <p:ext uri="{BB962C8B-B14F-4D97-AF65-F5344CB8AC3E}">
        <p14:creationId xmlns:p14="http://schemas.microsoft.com/office/powerpoint/2010/main" val="3288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3.2 PUESTA EN MARCHA DEL TRANSFORMADOR DE POTENCIA</a:t>
            </a:r>
          </a:p>
          <a:p>
            <a:pPr algn="just"/>
            <a:r>
              <a:rPr lang="es-ES" b="1" dirty="0" smtClean="0"/>
              <a:t>3.2.1 Comprobación visual</a:t>
            </a:r>
          </a:p>
          <a:p>
            <a:pPr algn="just"/>
            <a:endParaRPr lang="es-ES" dirty="0" smtClean="0"/>
          </a:p>
          <a:p>
            <a:pPr algn="just"/>
            <a:r>
              <a:rPr lang="es-ES" dirty="0" smtClean="0"/>
              <a:t>Se debe realizar una verificación visual de todo el equipo. Estas comprobaciones deben incluir la comprobación del apriete de todos los pernos mediante una llave dinamométrica, la información de la placa de identificación, todas las conexiones de las tuberías, los puntos de conexión a tierra, los cambiadores de tomas y los ventiladores.</a:t>
            </a:r>
          </a:p>
          <a:p>
            <a:pPr algn="just"/>
            <a:endParaRPr lang="es-ES" dirty="0" smtClean="0"/>
          </a:p>
          <a:p>
            <a:pPr algn="just"/>
            <a:r>
              <a:rPr lang="es-ES" b="1" dirty="0" smtClean="0"/>
              <a:t>3.2.2 Pruebas eléctricas</a:t>
            </a:r>
          </a:p>
          <a:p>
            <a:pPr algn="just"/>
            <a:endParaRPr lang="es-ES" dirty="0" smtClean="0"/>
          </a:p>
          <a:p>
            <a:pPr algn="just"/>
            <a:r>
              <a:rPr lang="es-ES" dirty="0" smtClean="0"/>
              <a:t>Una prueba eléctrica puede incluir cualquiera de las siguientes:</a:t>
            </a:r>
          </a:p>
          <a:p>
            <a:pPr algn="just"/>
            <a:endParaRPr lang="es-ES" dirty="0" smtClean="0"/>
          </a:p>
          <a:p>
            <a:pPr marL="342900" indent="-342900" algn="just">
              <a:buFont typeface="+mj-lt"/>
              <a:buAutoNum type="arabicPeriod"/>
            </a:pPr>
            <a:r>
              <a:rPr lang="es-ES" dirty="0" smtClean="0"/>
              <a:t> </a:t>
            </a:r>
            <a:r>
              <a:rPr lang="es-ES" b="1" dirty="0" smtClean="0"/>
              <a:t>Resistencia de la aislación del núcleo.</a:t>
            </a:r>
          </a:p>
          <a:p>
            <a:pPr marL="342900" indent="-342900" algn="just">
              <a:buFont typeface="+mj-lt"/>
              <a:buAutoNum type="arabicPeriod"/>
            </a:pPr>
            <a:r>
              <a:rPr lang="es-ES" b="1" dirty="0" smtClean="0"/>
              <a:t> Resistencia de aislación de bobinado.</a:t>
            </a:r>
          </a:p>
          <a:p>
            <a:pPr marL="342900" indent="-342900" algn="just">
              <a:buFont typeface="+mj-lt"/>
              <a:buAutoNum type="arabicPeriod"/>
            </a:pPr>
            <a:r>
              <a:rPr lang="es-ES" b="1" dirty="0" smtClean="0"/>
              <a:t> Resistencia del bobinado en todos los </a:t>
            </a:r>
            <a:r>
              <a:rPr lang="es-ES" b="1" dirty="0" err="1" smtClean="0"/>
              <a:t>TAPs</a:t>
            </a:r>
            <a:r>
              <a:rPr lang="es-ES" b="1" dirty="0" smtClean="0"/>
              <a:t>.</a:t>
            </a:r>
          </a:p>
          <a:p>
            <a:pPr marL="342900" indent="-342900" algn="just">
              <a:buFont typeface="+mj-lt"/>
              <a:buAutoNum type="arabicPeriod"/>
            </a:pPr>
            <a:r>
              <a:rPr lang="es-ES" b="1" dirty="0" smtClean="0"/>
              <a:t> Prueba de Tan δ del aislador del transformador.</a:t>
            </a:r>
          </a:p>
          <a:p>
            <a:pPr marL="342900" indent="-342900" algn="just">
              <a:buFont typeface="+mj-lt"/>
              <a:buAutoNum type="arabicPeriod"/>
            </a:pPr>
            <a:r>
              <a:rPr lang="es-ES" b="1" dirty="0" smtClean="0"/>
              <a:t> Pruebas de polaridad y grupo </a:t>
            </a:r>
            <a:r>
              <a:rPr lang="es-ES" b="1" dirty="0" err="1" smtClean="0"/>
              <a:t>fasorial</a:t>
            </a:r>
            <a:r>
              <a:rPr lang="es-ES" b="1" dirty="0" smtClean="0"/>
              <a:t>.</a:t>
            </a:r>
          </a:p>
          <a:p>
            <a:pPr marL="342900" indent="-342900" algn="just">
              <a:buFont typeface="+mj-lt"/>
              <a:buAutoNum type="arabicPeriod"/>
            </a:pPr>
            <a:r>
              <a:rPr lang="es-ES" b="1" dirty="0" smtClean="0"/>
              <a:t> Prueba de relación de espiras.</a:t>
            </a:r>
          </a:p>
          <a:p>
            <a:pPr marL="342900" indent="-342900" algn="just">
              <a:buFont typeface="+mj-lt"/>
              <a:buAutoNum type="arabicPeriod"/>
            </a:pPr>
            <a:r>
              <a:rPr lang="es-ES" b="1" dirty="0" smtClean="0"/>
              <a:t> Prueba de funcionamiento local y remoto del cambiador de tomas.</a:t>
            </a:r>
          </a:p>
          <a:p>
            <a:pPr marL="342900" indent="-342900" algn="just">
              <a:buFont typeface="+mj-lt"/>
              <a:buAutoNum type="arabicPeriod"/>
            </a:pPr>
            <a:r>
              <a:rPr lang="es-ES" b="1" dirty="0" smtClean="0"/>
              <a:t>Prueba de funcionamiento (prueba de rotación y funcionamiento) de los </a:t>
            </a:r>
            <a:r>
              <a:rPr lang="es-ES" b="1" dirty="0" err="1" smtClean="0"/>
              <a:t>gupos</a:t>
            </a:r>
            <a:r>
              <a:rPr lang="es-ES" b="1" dirty="0" smtClean="0"/>
              <a:t> de ventiladores 1 y el grupo de ventiladores 2 (cada transformador tiene dos grupos de ventiladores para enfriar).</a:t>
            </a:r>
          </a:p>
          <a:p>
            <a:pPr marL="342900" indent="-342900" algn="just">
              <a:buFont typeface="+mj-lt"/>
              <a:buAutoNum type="arabicPeriod"/>
            </a:pPr>
            <a:r>
              <a:rPr lang="es-ES" b="1" dirty="0" smtClean="0"/>
              <a:t>Pruebas de corriente de </a:t>
            </a:r>
            <a:r>
              <a:rPr lang="es-ES" b="1" dirty="0" err="1" smtClean="0"/>
              <a:t>Bushings</a:t>
            </a:r>
            <a:r>
              <a:rPr lang="es-ES" b="1" dirty="0" smtClean="0"/>
              <a:t> del transformador.</a:t>
            </a:r>
          </a:p>
          <a:p>
            <a:pPr marL="342900" indent="-342900" algn="just">
              <a:buFont typeface="+mj-lt"/>
              <a:buAutoNum type="arabicPeriod"/>
            </a:pPr>
            <a:r>
              <a:rPr lang="es-ES" b="1" dirty="0" smtClean="0"/>
              <a:t>Prueba de alta tensión de avería de muestra de </a:t>
            </a:r>
            <a:r>
              <a:rPr lang="es-ES" b="1" dirty="0" err="1" smtClean="0"/>
              <a:t>aceite.Estas</a:t>
            </a:r>
            <a:r>
              <a:rPr lang="es-ES" b="1" dirty="0" smtClean="0"/>
              <a:t> pruebas se explican en detalle en los siguientes capítulos.</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4</a:t>
            </a:fld>
            <a:endParaRPr lang="en-US"/>
          </a:p>
        </p:txBody>
      </p:sp>
    </p:spTree>
    <p:extLst>
      <p:ext uri="{BB962C8B-B14F-4D97-AF65-F5344CB8AC3E}">
        <p14:creationId xmlns:p14="http://schemas.microsoft.com/office/powerpoint/2010/main" val="767315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3.3 PRUEBA DEL SUPRESOR DE SOBRETENSIONES</a:t>
            </a:r>
          </a:p>
          <a:p>
            <a:pPr algn="just"/>
            <a:endParaRPr lang="es-ES" dirty="0" smtClean="0"/>
          </a:p>
          <a:p>
            <a:pPr algn="just"/>
            <a:r>
              <a:rPr lang="es-ES" dirty="0" smtClean="0"/>
              <a:t>Las comprobaciones visuales deben incluir la placa de identificación, todas las conexiones, la conexión a tierra y todos los elementos relacionados según el manual de instrucciones.</a:t>
            </a:r>
          </a:p>
          <a:p>
            <a:pPr algn="just"/>
            <a:endParaRPr lang="es-ES" dirty="0" smtClean="0"/>
          </a:p>
          <a:p>
            <a:pPr algn="just"/>
            <a:r>
              <a:rPr lang="es-ES" b="1" dirty="0" smtClean="0"/>
              <a:t>3.3.1 Comprobaciones visuales</a:t>
            </a:r>
          </a:p>
          <a:p>
            <a:pPr algn="just"/>
            <a:endParaRPr lang="es-ES" dirty="0" smtClean="0"/>
          </a:p>
          <a:p>
            <a:pPr algn="just"/>
            <a:r>
              <a:rPr lang="es-ES" dirty="0" smtClean="0"/>
              <a:t>Comprobaciones visuales de la placa de identificación, las conexiones, la conexión a tierra y todos los elementos </a:t>
            </a:r>
          </a:p>
          <a:p>
            <a:pPr algn="just"/>
            <a:r>
              <a:rPr lang="es-ES" dirty="0" smtClean="0"/>
              <a:t>relacionados según el manual de instrucciones.</a:t>
            </a:r>
          </a:p>
          <a:p>
            <a:pPr algn="just"/>
            <a:endParaRPr lang="es-ES" dirty="0" smtClean="0"/>
          </a:p>
          <a:p>
            <a:pPr algn="just"/>
            <a:r>
              <a:rPr lang="es-ES" b="1" dirty="0" smtClean="0"/>
              <a:t>3.3.2 Pruebas eléctricas</a:t>
            </a:r>
          </a:p>
          <a:p>
            <a:pPr algn="just"/>
            <a:endParaRPr lang="es-ES" dirty="0" smtClean="0"/>
          </a:p>
          <a:p>
            <a:pPr algn="just"/>
            <a:r>
              <a:rPr lang="es-ES" dirty="0" smtClean="0"/>
              <a:t>Una prueba eléctrica puede incluir cualquiera de las siguientes:</a:t>
            </a:r>
          </a:p>
          <a:p>
            <a:pPr algn="just"/>
            <a:endParaRPr lang="es-ES" dirty="0" smtClean="0"/>
          </a:p>
          <a:p>
            <a:pPr marL="342900" indent="-342900" algn="just">
              <a:buFont typeface="+mj-lt"/>
              <a:buAutoNum type="arabicPeriod"/>
            </a:pPr>
            <a:r>
              <a:rPr lang="es-ES" b="1" dirty="0" smtClean="0"/>
              <a:t>Prueba de resistencia de aislación.</a:t>
            </a:r>
          </a:p>
          <a:p>
            <a:pPr marL="342900" indent="-342900" algn="just">
              <a:buFont typeface="+mj-lt"/>
              <a:buAutoNum type="arabicPeriod"/>
            </a:pPr>
            <a:r>
              <a:rPr lang="es-ES" b="1" dirty="0" smtClean="0"/>
              <a:t>Prueba de tan δ.</a:t>
            </a:r>
          </a:p>
          <a:p>
            <a:pPr marL="342900" indent="-342900" algn="just">
              <a:buFont typeface="+mj-lt"/>
              <a:buAutoNum type="arabicPeriod"/>
            </a:pPr>
            <a:r>
              <a:rPr lang="es-ES" b="1" dirty="0" smtClean="0"/>
              <a:t>Medida de la corriente de fuga.</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5</a:t>
            </a:fld>
            <a:endParaRPr lang="en-US"/>
          </a:p>
        </p:txBody>
      </p:sp>
    </p:spTree>
    <p:extLst>
      <p:ext uri="{BB962C8B-B14F-4D97-AF65-F5344CB8AC3E}">
        <p14:creationId xmlns:p14="http://schemas.microsoft.com/office/powerpoint/2010/main" val="1796694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PRUEBAS DE PUESTA EN SERVICIO DEL TRANSFORMADOR DE CORRIENTE</a:t>
            </a:r>
          </a:p>
          <a:p>
            <a:pPr algn="just"/>
            <a:r>
              <a:rPr lang="es-ES" b="1" dirty="0" smtClean="0"/>
              <a:t>3.4.1 Comprobaciones visuales</a:t>
            </a:r>
          </a:p>
          <a:p>
            <a:pPr algn="just"/>
            <a:endParaRPr lang="es-ES" dirty="0" smtClean="0"/>
          </a:p>
          <a:p>
            <a:pPr algn="just"/>
            <a:r>
              <a:rPr lang="es-ES" dirty="0" smtClean="0"/>
              <a:t>Verificar visualmente si hay daños, grietas o fugas de aceite en el CT.</a:t>
            </a:r>
          </a:p>
          <a:p>
            <a:pPr algn="just"/>
            <a:endParaRPr lang="es-ES" dirty="0" smtClean="0"/>
          </a:p>
          <a:p>
            <a:pPr algn="just"/>
            <a:r>
              <a:rPr lang="es-ES" b="1" dirty="0" smtClean="0"/>
              <a:t>3.4.2 Pruebas eléctricas de puesta en servicio</a:t>
            </a:r>
          </a:p>
          <a:p>
            <a:pPr algn="just"/>
            <a:endParaRPr lang="es-ES" dirty="0" smtClean="0"/>
          </a:p>
          <a:p>
            <a:pPr algn="just"/>
            <a:r>
              <a:rPr lang="es-ES" dirty="0" smtClean="0"/>
              <a:t>Una prueba eléctrica puede incluir cualquiera de las siguientes:</a:t>
            </a:r>
          </a:p>
          <a:p>
            <a:pPr algn="just"/>
            <a:endParaRPr lang="es-ES" dirty="0" smtClean="0"/>
          </a:p>
          <a:p>
            <a:pPr marL="342900" indent="-342900" algn="just">
              <a:buFont typeface="+mj-lt"/>
              <a:buAutoNum type="arabicPeriod"/>
            </a:pPr>
            <a:r>
              <a:rPr lang="es-ES" b="1" dirty="0" smtClean="0"/>
              <a:t>Prueba de resistencia de aislación.</a:t>
            </a:r>
          </a:p>
          <a:p>
            <a:pPr marL="342900" indent="-342900" algn="just">
              <a:buFont typeface="+mj-lt"/>
              <a:buAutoNum type="arabicPeriod"/>
            </a:pPr>
            <a:r>
              <a:rPr lang="es-ES" b="1" dirty="0" smtClean="0"/>
              <a:t>Prueba de resistencia de bobinado.</a:t>
            </a:r>
          </a:p>
          <a:p>
            <a:pPr marL="342900" indent="-342900" algn="just">
              <a:buFont typeface="+mj-lt"/>
              <a:buAutoNum type="arabicPeriod"/>
            </a:pPr>
            <a:r>
              <a:rPr lang="es-ES" b="1" dirty="0" smtClean="0"/>
              <a:t>Prueba de polaridad.</a:t>
            </a:r>
          </a:p>
          <a:p>
            <a:pPr marL="342900" indent="-342900" algn="just">
              <a:buFont typeface="+mj-lt"/>
              <a:buAutoNum type="arabicPeriod"/>
            </a:pPr>
            <a:r>
              <a:rPr lang="es-ES" b="1" dirty="0" smtClean="0"/>
              <a:t>Prueba de relación por inyección primaria.</a:t>
            </a:r>
          </a:p>
          <a:p>
            <a:pPr marL="342900" indent="-342900" algn="just">
              <a:buFont typeface="+mj-lt"/>
              <a:buAutoNum type="arabicPeriod"/>
            </a:pPr>
            <a:r>
              <a:rPr lang="es-ES" b="1" dirty="0" smtClean="0"/>
              <a:t>Prueba de corriente </a:t>
            </a:r>
            <a:r>
              <a:rPr lang="es-ES" b="1" dirty="0" err="1" smtClean="0"/>
              <a:t>magnetizante</a:t>
            </a:r>
            <a:r>
              <a:rPr lang="es-ES" b="1" dirty="0" smtClean="0"/>
              <a:t>.</a:t>
            </a:r>
          </a:p>
          <a:p>
            <a:pPr marL="342900" indent="-342900" algn="just">
              <a:buFont typeface="+mj-lt"/>
              <a:buAutoNum type="arabicPeriod"/>
            </a:pPr>
            <a:r>
              <a:rPr lang="es-ES" b="1" dirty="0" smtClean="0"/>
              <a:t>Prueba de carga de resistencia de lazo de conexión.</a:t>
            </a:r>
          </a:p>
          <a:p>
            <a:pPr marL="342900" indent="-342900" algn="just">
              <a:buFont typeface="+mj-lt"/>
              <a:buAutoNum type="arabicPeriod"/>
            </a:pPr>
            <a:r>
              <a:rPr lang="es-ES" b="1" dirty="0" smtClean="0"/>
              <a:t>Continuidad de circuitos secundarios. Terminaciones, conexiones de cortocircuito </a:t>
            </a:r>
            <a:r>
              <a:rPr lang="es-ES" b="1" dirty="0" err="1" smtClean="0"/>
              <a:t>porpruebas</a:t>
            </a:r>
            <a:r>
              <a:rPr lang="es-ES" b="1" dirty="0" smtClean="0"/>
              <a:t> de inyección primaria y secundaria.</a:t>
            </a:r>
          </a:p>
          <a:p>
            <a:pPr marL="342900" indent="-342900" algn="just">
              <a:buFont typeface="+mj-lt"/>
              <a:buAutoNum type="arabicPeriod"/>
            </a:pPr>
            <a:r>
              <a:rPr lang="es-ES" b="1" dirty="0" err="1" smtClean="0"/>
              <a:t>rueba</a:t>
            </a:r>
            <a:r>
              <a:rPr lang="es-ES" b="1" dirty="0" smtClean="0"/>
              <a:t> alta tensión, que se realiza durante la prueba de alta tensión de la subestación aislada en aire o en la subestación aislada en gas (GIS) en las etapas finales de las pruebas de puesta en servicio, pero con la desconexión de las conexiones de los transformadores de corriente (CT) a los relés y cortocircuitando los secundarios de los CT durante la prueba de alta tensión.</a:t>
            </a:r>
          </a:p>
          <a:p>
            <a:pPr marL="342900" indent="-342900" algn="just">
              <a:buFont typeface="+mj-lt"/>
              <a:buAutoNum type="arabicPeriod"/>
            </a:pPr>
            <a:r>
              <a:rPr lang="es-ES" b="1" dirty="0" err="1" smtClean="0"/>
              <a:t>Desmagnetización</a:t>
            </a:r>
            <a:r>
              <a:rPr lang="es-ES" b="1" dirty="0" smtClean="0"/>
              <a:t> de los núcleos de los TC conectándolos secundarios de los TC a tierra al final de todas las pruebas. Ver el Capítulo 10, Transformadores de Corriente, para obtener más detalles.</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6</a:t>
            </a:fld>
            <a:endParaRPr lang="en-US"/>
          </a:p>
        </p:txBody>
      </p:sp>
    </p:spTree>
    <p:extLst>
      <p:ext uri="{BB962C8B-B14F-4D97-AF65-F5344CB8AC3E}">
        <p14:creationId xmlns:p14="http://schemas.microsoft.com/office/powerpoint/2010/main" val="458717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3.5 PRUEBAS DE PUESTA EN MARCHA DEL TRANSFORMADOR DE TENSIÓN</a:t>
            </a:r>
          </a:p>
          <a:p>
            <a:pPr algn="just"/>
            <a:r>
              <a:rPr lang="es-ES" b="1" dirty="0" smtClean="0"/>
              <a:t>3.5.1 Comprobaciones visuales</a:t>
            </a:r>
          </a:p>
          <a:p>
            <a:pPr algn="just"/>
            <a:r>
              <a:rPr lang="es-ES" dirty="0" smtClean="0"/>
              <a:t>Verificar visualmente si hay daños, grietas o fugas de aceite en el VT.</a:t>
            </a:r>
          </a:p>
          <a:p>
            <a:pPr algn="just"/>
            <a:r>
              <a:rPr lang="es-ES" b="1" dirty="0" smtClean="0"/>
              <a:t>3.5.2 Pruebas de puesta en servicio eléctrica</a:t>
            </a:r>
          </a:p>
          <a:p>
            <a:pPr algn="just"/>
            <a:r>
              <a:rPr lang="es-ES" dirty="0" smtClean="0"/>
              <a:t>Una prueba eléctrica puede incluir cualquiera de las siguientes:</a:t>
            </a:r>
          </a:p>
          <a:p>
            <a:pPr marL="342900" indent="-342900" algn="just">
              <a:buFont typeface="+mj-lt"/>
              <a:buAutoNum type="arabicPeriod"/>
            </a:pPr>
            <a:r>
              <a:rPr lang="es-ES" b="1" dirty="0" smtClean="0">
                <a:solidFill>
                  <a:srgbClr val="0070C0"/>
                </a:solidFill>
              </a:rPr>
              <a:t>Prueba de resistencia de bobinado.</a:t>
            </a:r>
          </a:p>
          <a:p>
            <a:pPr marL="342900" indent="-342900" algn="just">
              <a:buFont typeface="+mj-lt"/>
              <a:buAutoNum type="arabicPeriod"/>
            </a:pPr>
            <a:r>
              <a:rPr lang="es-ES" b="1" dirty="0" smtClean="0">
                <a:solidFill>
                  <a:srgbClr val="0070C0"/>
                </a:solidFill>
              </a:rPr>
              <a:t>Prueba de resistencia de aislación.</a:t>
            </a:r>
          </a:p>
          <a:p>
            <a:pPr marL="342900" indent="-342900" algn="just">
              <a:buFont typeface="+mj-lt"/>
              <a:buAutoNum type="arabicPeriod"/>
            </a:pPr>
            <a:r>
              <a:rPr lang="es-ES" b="1" dirty="0" smtClean="0">
                <a:solidFill>
                  <a:srgbClr val="0070C0"/>
                </a:solidFill>
              </a:rPr>
              <a:t>Prueba de relación de transformación.</a:t>
            </a:r>
          </a:p>
          <a:p>
            <a:pPr marL="342900" indent="-342900" algn="just">
              <a:buFont typeface="+mj-lt"/>
              <a:buAutoNum type="arabicPeriod"/>
            </a:pPr>
            <a:r>
              <a:rPr lang="es-ES" b="1" dirty="0" smtClean="0">
                <a:solidFill>
                  <a:srgbClr val="0070C0"/>
                </a:solidFill>
              </a:rPr>
              <a:t>Prueba de polaridad.</a:t>
            </a:r>
          </a:p>
          <a:p>
            <a:pPr marL="342900" indent="-342900" algn="just">
              <a:buFont typeface="+mj-lt"/>
              <a:buAutoNum type="arabicPeriod"/>
            </a:pPr>
            <a:r>
              <a:rPr lang="es-ES" b="1" dirty="0" smtClean="0">
                <a:solidFill>
                  <a:srgbClr val="0070C0"/>
                </a:solidFill>
              </a:rPr>
              <a:t>Prueba de actuación de los interruptores en miniatura (MCB) por inyección en los circuitos secundarios de transferencia de tensión.</a:t>
            </a:r>
          </a:p>
          <a:p>
            <a:pPr marL="342900" indent="-342900" algn="just">
              <a:buFont typeface="+mj-lt"/>
              <a:buAutoNum type="arabicPeriod"/>
            </a:pPr>
            <a:r>
              <a:rPr lang="es-ES" b="1" dirty="0" smtClean="0">
                <a:solidFill>
                  <a:srgbClr val="0070C0"/>
                </a:solidFill>
              </a:rPr>
              <a:t>Prueba de fases.</a:t>
            </a:r>
          </a:p>
          <a:p>
            <a:pPr marL="342900" indent="-342900" algn="just">
              <a:buFont typeface="+mj-lt"/>
              <a:buAutoNum type="arabicPeriod"/>
            </a:pPr>
            <a:r>
              <a:rPr lang="es-ES" b="1" dirty="0" smtClean="0">
                <a:solidFill>
                  <a:srgbClr val="0070C0"/>
                </a:solidFill>
              </a:rPr>
              <a:t>Prueba de resistencia del lazo de carga.</a:t>
            </a:r>
          </a:p>
          <a:p>
            <a:pPr marL="342900" indent="-342900" algn="just">
              <a:buFont typeface="+mj-lt"/>
              <a:buAutoNum type="arabicPeriod"/>
            </a:pPr>
            <a:r>
              <a:rPr lang="es-ES" b="1" dirty="0" smtClean="0">
                <a:solidFill>
                  <a:srgbClr val="0070C0"/>
                </a:solidFill>
              </a:rPr>
              <a:t>Prueba de tan δ.</a:t>
            </a:r>
          </a:p>
          <a:p>
            <a:pPr algn="just"/>
            <a:r>
              <a:rPr lang="es-ES" b="1" dirty="0" smtClean="0"/>
              <a:t>3.6 PRUEBA DE PUESTA EN MARCHA DE SWITCHGEAR AISLADOS EN GAS</a:t>
            </a:r>
          </a:p>
          <a:p>
            <a:pPr algn="just"/>
            <a:r>
              <a:rPr lang="es-ES" b="1" dirty="0" smtClean="0"/>
              <a:t>3.6.1 Comprobación visual y pruebas mecánicas</a:t>
            </a:r>
          </a:p>
          <a:p>
            <a:pPr algn="just"/>
            <a:r>
              <a:rPr lang="es-ES" dirty="0" smtClean="0"/>
              <a:t>Las comprobaciones deben incluir la información de la placa de identificación de todos los componentes [p. Ej., Interruptor (CB), seccionador de puesta a tierra (ES), seccionador (DS), transformador de tensión (VT), transformador de corriente (CT)], puesta a tierra del gabinete, unidad de manipulación de gas, enclavamientos mecánicos y una prueba de punto </a:t>
            </a:r>
            <a:r>
              <a:rPr lang="es-ES" dirty="0" err="1" smtClean="0"/>
              <a:t>derocío</a:t>
            </a:r>
            <a:r>
              <a:rPr lang="es-ES" dirty="0" smtClean="0"/>
              <a:t> para cada compartimento de gas a la presión de gas nominal de cada compartimento.</a:t>
            </a:r>
          </a:p>
          <a:p>
            <a:pPr algn="just"/>
            <a:r>
              <a:rPr lang="es-ES" dirty="0" smtClean="0"/>
              <a:t>Se debe realizar una prueba de fuga de gas para todas las juntas utilizando detectores de gas o una prueba de bolsa de plástico alrededor de las juntas. Las pruebas deben incluir el funcionamiento de las alarmas del interruptor de densidad del gas y las señales de disparo y las funciones de bloqueo, y el funcionamiento de los interruptores automáticos, DS, ES y LCC.</a:t>
            </a:r>
          </a:p>
        </p:txBody>
      </p:sp>
      <p:sp>
        <p:nvSpPr>
          <p:cNvPr id="4" name="Marcador de número de diapositiva 3"/>
          <p:cNvSpPr>
            <a:spLocks noGrp="1"/>
          </p:cNvSpPr>
          <p:nvPr>
            <p:ph type="sldNum" sz="quarter" idx="10"/>
          </p:nvPr>
        </p:nvSpPr>
        <p:spPr/>
        <p:txBody>
          <a:bodyPr/>
          <a:lstStyle/>
          <a:p>
            <a:fld id="{E534D7FA-157E-4A6C-987A-8BF4BE69F6C9}" type="slidenum">
              <a:rPr lang="en-US" smtClean="0"/>
              <a:t>7</a:t>
            </a:fld>
            <a:endParaRPr lang="en-US"/>
          </a:p>
        </p:txBody>
      </p:sp>
    </p:spTree>
    <p:extLst>
      <p:ext uri="{BB962C8B-B14F-4D97-AF65-F5344CB8AC3E}">
        <p14:creationId xmlns:p14="http://schemas.microsoft.com/office/powerpoint/2010/main" val="167263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3.6.2 Pruebas eléctricas</a:t>
            </a:r>
          </a:p>
          <a:p>
            <a:pPr algn="just"/>
            <a:endParaRPr lang="es-ES" dirty="0" smtClean="0"/>
          </a:p>
          <a:p>
            <a:pPr algn="just"/>
            <a:r>
              <a:rPr lang="es-ES" dirty="0" smtClean="0"/>
              <a:t>Una prueba eléctrica puede incluir cualquiera de las siguientes:</a:t>
            </a:r>
          </a:p>
          <a:p>
            <a:pPr algn="just"/>
            <a:endParaRPr lang="es-ES" dirty="0" smtClean="0"/>
          </a:p>
          <a:p>
            <a:pPr marL="342900" indent="-342900" algn="just">
              <a:buFont typeface="+mj-lt"/>
              <a:buAutoNum type="arabicPeriod"/>
            </a:pPr>
            <a:r>
              <a:rPr lang="es-ES" b="1" dirty="0" smtClean="0">
                <a:solidFill>
                  <a:srgbClr val="0070C0"/>
                </a:solidFill>
              </a:rPr>
              <a:t>Prueba de resistencia de aislación para todo el cableado y cables.</a:t>
            </a:r>
          </a:p>
          <a:p>
            <a:pPr marL="342900" indent="-342900" algn="just">
              <a:buFont typeface="+mj-lt"/>
              <a:buAutoNum type="arabicPeriod"/>
            </a:pPr>
            <a:r>
              <a:rPr lang="es-ES" b="1" dirty="0" smtClean="0">
                <a:solidFill>
                  <a:srgbClr val="0070C0"/>
                </a:solidFill>
              </a:rPr>
              <a:t>Prueba de circuito de enclavamiento.</a:t>
            </a:r>
          </a:p>
          <a:p>
            <a:pPr marL="342900" indent="-342900" algn="just">
              <a:buFont typeface="+mj-lt"/>
              <a:buAutoNum type="arabicPeriod"/>
            </a:pPr>
            <a:r>
              <a:rPr lang="es-ES" b="1" dirty="0" smtClean="0">
                <a:solidFill>
                  <a:srgbClr val="0070C0"/>
                </a:solidFill>
              </a:rPr>
              <a:t>Pruebas de resistencia de las uniones de barras colectoras a 100 A de CC</a:t>
            </a:r>
          </a:p>
          <a:p>
            <a:pPr marL="342900" indent="-342900" algn="just">
              <a:buFont typeface="+mj-lt"/>
              <a:buAutoNum type="arabicPeriod"/>
            </a:pPr>
            <a:r>
              <a:rPr lang="es-ES" b="1" dirty="0" smtClean="0">
                <a:solidFill>
                  <a:srgbClr val="0070C0"/>
                </a:solidFill>
              </a:rPr>
              <a:t>Resistencia a tierra a 100 A CC</a:t>
            </a:r>
          </a:p>
          <a:p>
            <a:pPr marL="342900" indent="-342900" algn="just">
              <a:buFont typeface="+mj-lt"/>
              <a:buAutoNum type="arabicPeriod"/>
            </a:pPr>
            <a:r>
              <a:rPr lang="es-ES" b="1" dirty="0" smtClean="0">
                <a:solidFill>
                  <a:srgbClr val="0070C0"/>
                </a:solidFill>
              </a:rPr>
              <a:t>Verificaciones de funcionamiento de la LCC, incluida la unidad de control de bahía, enclavamientos, alarmas y circuitos de interfaz entre el GIS y los circuitos de protección y control.</a:t>
            </a:r>
          </a:p>
          <a:p>
            <a:pPr marL="342900" indent="-342900" algn="just">
              <a:buFont typeface="+mj-lt"/>
              <a:buAutoNum type="arabicPeriod"/>
            </a:pPr>
            <a:r>
              <a:rPr lang="es-ES" b="1" dirty="0" smtClean="0">
                <a:solidFill>
                  <a:srgbClr val="0070C0"/>
                </a:solidFill>
              </a:rPr>
              <a:t>Pruebas de interruptores automáticos, temporización (cierre y apertura) DS (cierre y apertura) incluidos los contactos auxiliares especiales de DS utilizados en el esquema de protección de barras y una verificación del mecanismo CB.</a:t>
            </a:r>
          </a:p>
          <a:p>
            <a:pPr marL="342900" indent="-342900" algn="just">
              <a:buFont typeface="+mj-lt"/>
              <a:buAutoNum type="arabicPeriod"/>
            </a:pPr>
            <a:r>
              <a:rPr lang="es-ES" b="1" dirty="0" smtClean="0">
                <a:solidFill>
                  <a:srgbClr val="0070C0"/>
                </a:solidFill>
              </a:rPr>
              <a:t>Pruebas de TV y TC.</a:t>
            </a:r>
          </a:p>
          <a:p>
            <a:pPr marL="342900" indent="-342900" algn="just">
              <a:buFont typeface="+mj-lt"/>
              <a:buAutoNum type="arabicPeriod"/>
            </a:pPr>
            <a:r>
              <a:rPr lang="es-ES" b="1" dirty="0" smtClean="0">
                <a:solidFill>
                  <a:srgbClr val="0070C0"/>
                </a:solidFill>
              </a:rPr>
              <a:t>Controles de calefacción en LCC especialmente en países con clima frío.</a:t>
            </a:r>
          </a:p>
          <a:p>
            <a:pPr marL="342900" indent="-342900" algn="just">
              <a:buFont typeface="+mj-lt"/>
              <a:buAutoNum type="arabicPeriod"/>
            </a:pPr>
            <a:r>
              <a:rPr lang="es-ES" b="1" dirty="0" smtClean="0">
                <a:solidFill>
                  <a:srgbClr val="0070C0"/>
                </a:solidFill>
              </a:rPr>
              <a:t>La prueba de alta tensión de los componentes GIS incluye CB y DS, con VT aislado y circuito secundario de TC en cortocircuito según el estándar internacional durante 1 minuto.</a:t>
            </a:r>
          </a:p>
          <a:p>
            <a:pPr marL="342900" indent="-342900" algn="just">
              <a:buFont typeface="+mj-lt"/>
              <a:buAutoNum type="arabicPeriod"/>
            </a:pPr>
            <a:r>
              <a:rPr lang="es-ES" b="1" dirty="0" smtClean="0">
                <a:solidFill>
                  <a:srgbClr val="0070C0"/>
                </a:solidFill>
              </a:rPr>
              <a:t>Medidas de prueba de descargas parciales; ver el Capítulo 14, Subestación con sistema de aislación en gas.</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8</a:t>
            </a:fld>
            <a:endParaRPr lang="en-US"/>
          </a:p>
        </p:txBody>
      </p:sp>
    </p:spTree>
    <p:extLst>
      <p:ext uri="{BB962C8B-B14F-4D97-AF65-F5344CB8AC3E}">
        <p14:creationId xmlns:p14="http://schemas.microsoft.com/office/powerpoint/2010/main" val="91068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3.7 PRUEBAS DE PUESTA EN SERVICIO DE CABLES DE ALTA TENSIÓN</a:t>
            </a:r>
          </a:p>
          <a:p>
            <a:pPr algn="just"/>
            <a:r>
              <a:rPr lang="es-ES" b="1" dirty="0" smtClean="0"/>
              <a:t>3.7.1 Comprobaciones visuales</a:t>
            </a:r>
          </a:p>
          <a:p>
            <a:pPr algn="just"/>
            <a:endParaRPr lang="es-ES" b="1" dirty="0" smtClean="0"/>
          </a:p>
          <a:p>
            <a:pPr algn="just"/>
            <a:r>
              <a:rPr lang="es-ES" dirty="0" smtClean="0"/>
              <a:t>Las comprobaciones deben incluir la evaluación del apriete de las conexiones con una llave dinamométrica.</a:t>
            </a:r>
          </a:p>
          <a:p>
            <a:pPr algn="just"/>
            <a:endParaRPr lang="es-ES" dirty="0" smtClean="0"/>
          </a:p>
          <a:p>
            <a:pPr algn="just"/>
            <a:r>
              <a:rPr lang="es-ES" b="1" dirty="0" smtClean="0"/>
              <a:t>3.7.2 Pruebas eléctricas</a:t>
            </a:r>
          </a:p>
          <a:p>
            <a:pPr algn="just"/>
            <a:endParaRPr lang="es-ES" b="1" dirty="0" smtClean="0"/>
          </a:p>
          <a:p>
            <a:pPr algn="just"/>
            <a:r>
              <a:rPr lang="es-ES" dirty="0" smtClean="0"/>
              <a:t>Una prueba eléctrica puede incluir cualquiera de las siguientes:</a:t>
            </a:r>
          </a:p>
          <a:p>
            <a:pPr algn="just"/>
            <a:endParaRPr lang="es-ES" dirty="0" smtClean="0"/>
          </a:p>
          <a:p>
            <a:pPr marL="342900" indent="-342900" algn="just">
              <a:buFont typeface="+mj-lt"/>
              <a:buAutoNum type="arabicPeriod"/>
            </a:pPr>
            <a:r>
              <a:rPr lang="es-ES" b="1" dirty="0" smtClean="0">
                <a:solidFill>
                  <a:srgbClr val="0070C0"/>
                </a:solidFill>
              </a:rPr>
              <a:t>Prueba de fases.</a:t>
            </a:r>
          </a:p>
          <a:p>
            <a:pPr marL="342900" indent="-342900" algn="just">
              <a:buFont typeface="+mj-lt"/>
              <a:buAutoNum type="arabicPeriod"/>
            </a:pPr>
            <a:r>
              <a:rPr lang="es-ES" b="1" dirty="0" smtClean="0">
                <a:solidFill>
                  <a:srgbClr val="0070C0"/>
                </a:solidFill>
              </a:rPr>
              <a:t>Prueba de HV.</a:t>
            </a:r>
          </a:p>
          <a:p>
            <a:pPr marL="342900" indent="-342900" algn="just">
              <a:buFont typeface="+mj-lt"/>
              <a:buAutoNum type="arabicPeriod"/>
            </a:pPr>
            <a:r>
              <a:rPr lang="es-ES" b="1" dirty="0" smtClean="0">
                <a:solidFill>
                  <a:srgbClr val="0070C0"/>
                </a:solidFill>
              </a:rPr>
              <a:t>Prueba de resistencia de aislación.</a:t>
            </a:r>
          </a:p>
          <a:p>
            <a:pPr marL="342900" indent="-342900" algn="just">
              <a:buFont typeface="+mj-lt"/>
              <a:buAutoNum type="arabicPeriod"/>
            </a:pPr>
            <a:endParaRPr lang="es-ES" b="1" dirty="0" smtClean="0">
              <a:solidFill>
                <a:srgbClr val="0070C0"/>
              </a:solidFill>
            </a:endParaRPr>
          </a:p>
          <a:p>
            <a:pPr algn="just"/>
            <a:r>
              <a:rPr lang="es-ES" dirty="0" smtClean="0"/>
              <a:t>Consultar el Capítulo 6, Líneas de transmisión, para obtener más detalles.</a:t>
            </a:r>
          </a:p>
          <a:p>
            <a:pPr algn="just"/>
            <a:endParaRPr lang="es-ES" b="1" dirty="0" smtClean="0"/>
          </a:p>
          <a:p>
            <a:pPr algn="just"/>
            <a:r>
              <a:rPr lang="es-ES" b="1" dirty="0" smtClean="0"/>
              <a:t>3.8 PRUEBAS DE PUESTA EN MARCHA DE LOS PANELES DE PROTECCIÓN Y CONTROL</a:t>
            </a:r>
          </a:p>
          <a:p>
            <a:pPr algn="just"/>
            <a:r>
              <a:rPr lang="es-ES" b="1" dirty="0" smtClean="0"/>
              <a:t>3.8.1 Comprobación visual</a:t>
            </a:r>
          </a:p>
          <a:p>
            <a:pPr algn="just"/>
            <a:endParaRPr lang="es-ES" b="1" dirty="0" smtClean="0"/>
          </a:p>
          <a:p>
            <a:pPr algn="just"/>
            <a:r>
              <a:rPr lang="es-ES" dirty="0" smtClean="0"/>
              <a:t>Verificar que los paneles estén construidos según el plano aprobado de construcción. Otras comprobaciones deben incluir la conexión a tierra de cada panel y todos los cables externos al equipo de la estación.</a:t>
            </a:r>
          </a:p>
        </p:txBody>
      </p:sp>
      <p:sp>
        <p:nvSpPr>
          <p:cNvPr id="4" name="Marcador de número de diapositiva 3"/>
          <p:cNvSpPr>
            <a:spLocks noGrp="1"/>
          </p:cNvSpPr>
          <p:nvPr>
            <p:ph type="sldNum" sz="quarter" idx="10"/>
          </p:nvPr>
        </p:nvSpPr>
        <p:spPr/>
        <p:txBody>
          <a:bodyPr/>
          <a:lstStyle/>
          <a:p>
            <a:fld id="{E534D7FA-157E-4A6C-987A-8BF4BE69F6C9}" type="slidenum">
              <a:rPr lang="en-US" smtClean="0"/>
              <a:t>9</a:t>
            </a:fld>
            <a:endParaRPr lang="en-US"/>
          </a:p>
        </p:txBody>
      </p:sp>
    </p:spTree>
    <p:extLst>
      <p:ext uri="{BB962C8B-B14F-4D97-AF65-F5344CB8AC3E}">
        <p14:creationId xmlns:p14="http://schemas.microsoft.com/office/powerpoint/2010/main" val="1686559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3.8.2 Pruebas eléctricas</a:t>
            </a:r>
          </a:p>
          <a:p>
            <a:pPr algn="just"/>
            <a:endParaRPr lang="es-ES" b="1" dirty="0" smtClean="0"/>
          </a:p>
          <a:p>
            <a:pPr algn="just"/>
            <a:r>
              <a:rPr lang="es-ES" dirty="0" smtClean="0"/>
              <a:t>Una prueba eléctrica puede incluir cualquiera de las siguientes:</a:t>
            </a:r>
          </a:p>
          <a:p>
            <a:pPr algn="just"/>
            <a:endParaRPr lang="es-ES" dirty="0" smtClean="0"/>
          </a:p>
          <a:p>
            <a:pPr marL="342900" indent="-342900" algn="just">
              <a:buFont typeface="+mj-lt"/>
              <a:buAutoNum type="arabicPeriod"/>
            </a:pPr>
            <a:r>
              <a:rPr lang="es-ES" b="1" dirty="0" smtClean="0">
                <a:solidFill>
                  <a:srgbClr val="0070C0"/>
                </a:solidFill>
              </a:rPr>
              <a:t>Pruebas de relés auxiliares.</a:t>
            </a:r>
          </a:p>
          <a:p>
            <a:pPr marL="342900" indent="-342900" algn="just">
              <a:buFont typeface="+mj-lt"/>
              <a:buAutoNum type="arabicPeriod"/>
            </a:pPr>
            <a:r>
              <a:rPr lang="es-ES" b="1" dirty="0" smtClean="0">
                <a:solidFill>
                  <a:srgbClr val="0070C0"/>
                </a:solidFill>
              </a:rPr>
              <a:t>Pruebas de inyección secundaria.</a:t>
            </a:r>
          </a:p>
          <a:p>
            <a:pPr marL="342900" indent="-342900" algn="just">
              <a:buFont typeface="+mj-lt"/>
              <a:buAutoNum type="arabicPeriod"/>
            </a:pPr>
            <a:r>
              <a:rPr lang="es-ES" b="1" dirty="0" smtClean="0">
                <a:solidFill>
                  <a:srgbClr val="0070C0"/>
                </a:solidFill>
              </a:rPr>
              <a:t>Pruebas de inyección primaria.</a:t>
            </a:r>
          </a:p>
          <a:p>
            <a:pPr marL="342900" indent="-342900" algn="just">
              <a:buFont typeface="+mj-lt"/>
              <a:buAutoNum type="arabicPeriod"/>
            </a:pPr>
            <a:r>
              <a:rPr lang="es-ES" b="1" dirty="0" smtClean="0">
                <a:solidFill>
                  <a:srgbClr val="0070C0"/>
                </a:solidFill>
              </a:rPr>
              <a:t>Pruebas de funcionamiento del esquema.</a:t>
            </a:r>
          </a:p>
          <a:p>
            <a:pPr marL="342900" indent="-342900" algn="just">
              <a:buFont typeface="+mj-lt"/>
              <a:buAutoNum type="arabicPeriod"/>
            </a:pPr>
            <a:r>
              <a:rPr lang="es-ES" b="1" dirty="0" smtClean="0">
                <a:solidFill>
                  <a:srgbClr val="0070C0"/>
                </a:solidFill>
              </a:rPr>
              <a:t>Pruebas en carga.</a:t>
            </a:r>
          </a:p>
          <a:p>
            <a:pPr marL="342900" indent="-342900" algn="just">
              <a:buFont typeface="+mj-lt"/>
              <a:buAutoNum type="arabicPeriod"/>
            </a:pPr>
            <a:r>
              <a:rPr lang="es-ES" b="1" dirty="0" smtClean="0">
                <a:solidFill>
                  <a:srgbClr val="0070C0"/>
                </a:solidFill>
              </a:rPr>
              <a:t>Pruebas de disparo.</a:t>
            </a:r>
          </a:p>
          <a:p>
            <a:pPr marL="342900" indent="-342900" algn="just">
              <a:buFont typeface="+mj-lt"/>
              <a:buAutoNum type="arabicPeriod"/>
            </a:pPr>
            <a:r>
              <a:rPr lang="es-ES" b="1" dirty="0" smtClean="0">
                <a:solidFill>
                  <a:srgbClr val="0070C0"/>
                </a:solidFill>
              </a:rPr>
              <a:t>Pruebas de cuadros de medida.</a:t>
            </a:r>
          </a:p>
          <a:p>
            <a:pPr marL="342900" indent="-342900" algn="just">
              <a:buFont typeface="+mj-lt"/>
              <a:buAutoNum type="arabicPeriod"/>
            </a:pPr>
            <a:r>
              <a:rPr lang="es-ES" b="1" dirty="0" smtClean="0">
                <a:solidFill>
                  <a:srgbClr val="0070C0"/>
                </a:solidFill>
              </a:rPr>
              <a:t>Pruebas de alarmas y anunciadores.</a:t>
            </a:r>
          </a:p>
          <a:p>
            <a:pPr marL="342900" indent="-342900" algn="just">
              <a:buFont typeface="+mj-lt"/>
              <a:buAutoNum type="arabicPeriod"/>
            </a:pPr>
            <a:r>
              <a:rPr lang="es-ES" b="1" dirty="0" smtClean="0">
                <a:solidFill>
                  <a:srgbClr val="0070C0"/>
                </a:solidFill>
              </a:rPr>
              <a:t>Pruebas del panel del registrador de fallas.10. Prueba de extremo a extremo para protección diferencial de líneas y esquemas de distancia.</a:t>
            </a:r>
          </a:p>
          <a:p>
            <a:pPr marL="342900" indent="-342900" algn="just">
              <a:buFont typeface="+mj-lt"/>
              <a:buAutoNum type="arabicPeriod"/>
            </a:pPr>
            <a:r>
              <a:rPr lang="es-ES" b="1" dirty="0" smtClean="0">
                <a:solidFill>
                  <a:srgbClr val="0070C0"/>
                </a:solidFill>
              </a:rPr>
              <a:t>Pruebas de estabilidad de 380 V de protección diferencial de transformadores.</a:t>
            </a:r>
          </a:p>
          <a:p>
            <a:pPr marL="342900" indent="-342900" algn="just">
              <a:buFont typeface="+mj-lt"/>
              <a:buAutoNum type="arabicPeriod"/>
            </a:pPr>
            <a:r>
              <a:rPr lang="es-ES" b="1" dirty="0" smtClean="0">
                <a:solidFill>
                  <a:srgbClr val="0070C0"/>
                </a:solidFill>
              </a:rPr>
              <a:t>Pruebas de panel de </a:t>
            </a:r>
            <a:r>
              <a:rPr lang="es-ES" b="1" dirty="0" err="1" smtClean="0">
                <a:solidFill>
                  <a:srgbClr val="0070C0"/>
                </a:solidFill>
              </a:rPr>
              <a:t>TAPs</a:t>
            </a:r>
            <a:r>
              <a:rPr lang="es-ES" b="1" dirty="0" smtClean="0">
                <a:solidFill>
                  <a:srgbClr val="0070C0"/>
                </a:solidFill>
              </a:rPr>
              <a:t>-cargador remoto.</a:t>
            </a:r>
          </a:p>
          <a:p>
            <a:pPr marL="342900" indent="-342900" algn="just">
              <a:buFont typeface="+mj-lt"/>
              <a:buAutoNum type="arabicPeriod"/>
            </a:pPr>
            <a:r>
              <a:rPr lang="es-ES" b="1" dirty="0" smtClean="0">
                <a:solidFill>
                  <a:srgbClr val="0070C0"/>
                </a:solidFill>
              </a:rPr>
              <a:t>Sistema de transferencia de barra (ATS) en </a:t>
            </a:r>
            <a:r>
              <a:rPr lang="es-ES" b="1" dirty="0" err="1" smtClean="0">
                <a:solidFill>
                  <a:srgbClr val="0070C0"/>
                </a:solidFill>
              </a:rPr>
              <a:t>aparamenta</a:t>
            </a:r>
            <a:r>
              <a:rPr lang="es-ES" b="1" dirty="0" smtClean="0">
                <a:solidFill>
                  <a:srgbClr val="0070C0"/>
                </a:solidFill>
              </a:rPr>
              <a:t> de 11 </a:t>
            </a:r>
            <a:r>
              <a:rPr lang="es-ES" b="1" dirty="0" err="1" smtClean="0">
                <a:solidFill>
                  <a:srgbClr val="0070C0"/>
                </a:solidFill>
              </a:rPr>
              <a:t>kV</a:t>
            </a:r>
            <a:r>
              <a:rPr lang="es-ES" b="1" dirty="0" smtClean="0">
                <a:solidFill>
                  <a:srgbClr val="0070C0"/>
                </a:solidFill>
              </a:rPr>
              <a:t>.</a:t>
            </a:r>
          </a:p>
          <a:p>
            <a:pPr marL="342900" indent="-342900" algn="just">
              <a:buFont typeface="+mj-lt"/>
              <a:buAutoNum type="arabicPeriod"/>
            </a:pPr>
            <a:r>
              <a:rPr lang="es-ES" b="1" dirty="0" smtClean="0">
                <a:solidFill>
                  <a:srgbClr val="0070C0"/>
                </a:solidFill>
              </a:rPr>
              <a:t> Prueba operacional de señales </a:t>
            </a:r>
            <a:r>
              <a:rPr lang="es-ES" b="1" dirty="0" err="1" smtClean="0">
                <a:solidFill>
                  <a:srgbClr val="0070C0"/>
                </a:solidFill>
              </a:rPr>
              <a:t>Scada</a:t>
            </a:r>
            <a:r>
              <a:rPr lang="es-ES" b="1" dirty="0" smtClean="0">
                <a:solidFill>
                  <a:srgbClr val="0070C0"/>
                </a:solidFill>
              </a:rPr>
              <a:t> y alarmas de estación a estación maestra.</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10</a:t>
            </a:fld>
            <a:endParaRPr lang="en-US"/>
          </a:p>
        </p:txBody>
      </p:sp>
    </p:spTree>
    <p:extLst>
      <p:ext uri="{BB962C8B-B14F-4D97-AF65-F5344CB8AC3E}">
        <p14:creationId xmlns:p14="http://schemas.microsoft.com/office/powerpoint/2010/main" val="263538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3.9 PROCEDIMIENTOS FINALES DE PUESTA EN SERVICIO DE ENERGIZACIÓN</a:t>
            </a:r>
          </a:p>
          <a:p>
            <a:pPr algn="just"/>
            <a:endParaRPr lang="es-ES" dirty="0" smtClean="0"/>
          </a:p>
          <a:p>
            <a:pPr algn="just"/>
            <a:r>
              <a:rPr lang="es-ES" dirty="0" smtClean="0"/>
              <a:t>Antes de la energización se deben confirmar estos puntos:</a:t>
            </a:r>
          </a:p>
          <a:p>
            <a:pPr algn="just"/>
            <a:endParaRPr lang="es-ES" dirty="0" smtClean="0"/>
          </a:p>
          <a:p>
            <a:pPr marL="342900" indent="-342900" algn="just">
              <a:buFont typeface="+mj-lt"/>
              <a:buAutoNum type="arabicPeriod"/>
            </a:pPr>
            <a:r>
              <a:rPr lang="es-ES" b="1" dirty="0" smtClean="0">
                <a:solidFill>
                  <a:srgbClr val="0070C0"/>
                </a:solidFill>
              </a:rPr>
              <a:t>La configuración de puesta en marcha por </a:t>
            </a:r>
            <a:r>
              <a:rPr lang="es-ES" b="1" dirty="0" err="1" smtClean="0">
                <a:solidFill>
                  <a:srgbClr val="0070C0"/>
                </a:solidFill>
              </a:rPr>
              <a:t>sobrecorriente</a:t>
            </a:r>
            <a:r>
              <a:rPr lang="es-ES" b="1" dirty="0" smtClean="0">
                <a:solidFill>
                  <a:srgbClr val="0070C0"/>
                </a:solidFill>
              </a:rPr>
              <a:t> se utiliza en el acoplador de barra temporalmente, lo que acelerará la operación del relé durante la primera activación y la activación de cualquier circuito se realizará a través del acoplador de barra de la estación.</a:t>
            </a:r>
          </a:p>
          <a:p>
            <a:pPr marL="342900" indent="-342900" algn="just">
              <a:buFont typeface="+mj-lt"/>
              <a:buAutoNum type="arabicPeriod"/>
            </a:pPr>
            <a:r>
              <a:rPr lang="es-ES" b="1" dirty="0" smtClean="0">
                <a:solidFill>
                  <a:srgbClr val="0070C0"/>
                </a:solidFill>
              </a:rPr>
              <a:t>Retirar todas las conexiones de cortocircuito secundarios del TC.</a:t>
            </a:r>
          </a:p>
          <a:p>
            <a:pPr marL="342900" indent="-342900" algn="just">
              <a:buFont typeface="+mj-lt"/>
              <a:buAutoNum type="arabicPeriod"/>
            </a:pPr>
            <a:r>
              <a:rPr lang="es-ES" b="1" dirty="0" smtClean="0">
                <a:solidFill>
                  <a:srgbClr val="0070C0"/>
                </a:solidFill>
              </a:rPr>
              <a:t>Todos los relés de protección están trabajando en su configuración final.</a:t>
            </a:r>
          </a:p>
          <a:p>
            <a:pPr marL="342900" indent="-342900" algn="just">
              <a:buFont typeface="+mj-lt"/>
              <a:buAutoNum type="arabicPeriod"/>
            </a:pPr>
            <a:r>
              <a:rPr lang="es-ES" b="1" dirty="0" smtClean="0">
                <a:solidFill>
                  <a:srgbClr val="0070C0"/>
                </a:solidFill>
              </a:rPr>
              <a:t>Todos los VT MCB están cerrados y no existen alarmas anormales.</a:t>
            </a:r>
          </a:p>
          <a:p>
            <a:pPr marL="342900" indent="-342900" algn="just">
              <a:buFont typeface="+mj-lt"/>
              <a:buAutoNum type="arabicPeriod"/>
            </a:pPr>
            <a:r>
              <a:rPr lang="es-ES" b="1" dirty="0" smtClean="0">
                <a:solidFill>
                  <a:srgbClr val="0070C0"/>
                </a:solidFill>
              </a:rPr>
              <a:t>Ningún ingeniero o técnico debe estar en el área del tablero durante la energización.</a:t>
            </a:r>
          </a:p>
          <a:p>
            <a:pPr marL="342900" indent="-342900" algn="just">
              <a:buFont typeface="+mj-lt"/>
              <a:buAutoNum type="arabicPeriod"/>
            </a:pPr>
            <a:r>
              <a:rPr lang="es-ES" b="1" dirty="0" smtClean="0">
                <a:solidFill>
                  <a:srgbClr val="0070C0"/>
                </a:solidFill>
              </a:rPr>
              <a:t>No existe conexión a tierra en los circuitos primarios.</a:t>
            </a:r>
          </a:p>
          <a:p>
            <a:pPr marL="342900" indent="-342900" algn="just">
              <a:buFont typeface="+mj-lt"/>
              <a:buAutoNum type="arabicPeriod"/>
            </a:pPr>
            <a:r>
              <a:rPr lang="es-ES" b="1" dirty="0" smtClean="0">
                <a:solidFill>
                  <a:srgbClr val="0070C0"/>
                </a:solidFill>
              </a:rPr>
              <a:t>Después de energizar el nuevo circuito, se debe realizar una prueba de puesta en fase entre los secundarios del VT del circuito y los secundarios del VT del circuito de referencia existente.</a:t>
            </a:r>
          </a:p>
          <a:p>
            <a:pPr algn="just"/>
            <a:endParaRPr lang="es-ES" dirty="0" smtClean="0"/>
          </a:p>
          <a:p>
            <a:pPr algn="just"/>
            <a:r>
              <a:rPr lang="es-ES" dirty="0" smtClean="0"/>
              <a:t>Todo esto debe realizarse antes de la carga del nuevo circuito. </a:t>
            </a:r>
          </a:p>
          <a:p>
            <a:pPr algn="just"/>
            <a:r>
              <a:rPr lang="es-ES" dirty="0" smtClean="0"/>
              <a:t>Después de cargar el circuito gradualmente por el NCC, se debe hacer lo siguiente:</a:t>
            </a:r>
          </a:p>
          <a:p>
            <a:pPr algn="just"/>
            <a:endParaRPr lang="es-ES" dirty="0" smtClean="0"/>
          </a:p>
          <a:p>
            <a:pPr marL="342900" indent="-342900" algn="just">
              <a:buFont typeface="+mj-lt"/>
              <a:buAutoNum type="arabicPeriod"/>
            </a:pPr>
            <a:r>
              <a:rPr lang="es-ES" b="1" dirty="0" smtClean="0">
                <a:solidFill>
                  <a:srgbClr val="0070C0"/>
                </a:solidFill>
              </a:rPr>
              <a:t>Verificar los valores de cada corriente en cada fase para los relés de protección en cada panel de protección, incluidos los paneles de medida.</a:t>
            </a:r>
          </a:p>
          <a:p>
            <a:pPr marL="342900" indent="-342900" algn="just">
              <a:buFont typeface="+mj-lt"/>
              <a:buAutoNum type="arabicPeriod"/>
            </a:pPr>
            <a:r>
              <a:rPr lang="es-ES" b="1" dirty="0" smtClean="0">
                <a:solidFill>
                  <a:srgbClr val="0070C0"/>
                </a:solidFill>
              </a:rPr>
              <a:t>Realizar pruebas direccionales para relés direccionales y de distancia con al menos 10% -30% de corriente </a:t>
            </a:r>
            <a:r>
              <a:rPr lang="es-ES" b="1" dirty="0" err="1" smtClean="0">
                <a:solidFill>
                  <a:srgbClr val="0070C0"/>
                </a:solidFill>
              </a:rPr>
              <a:t>decarga</a:t>
            </a:r>
            <a:r>
              <a:rPr lang="es-ES" b="1" dirty="0" smtClean="0">
                <a:solidFill>
                  <a:srgbClr val="0070C0"/>
                </a:solidFill>
              </a:rPr>
              <a:t> dependiendo de si se trata de un relé electromecánico o digital.</a:t>
            </a:r>
          </a:p>
          <a:p>
            <a:endParaRPr lang="en-US" dirty="0"/>
          </a:p>
        </p:txBody>
      </p:sp>
      <p:sp>
        <p:nvSpPr>
          <p:cNvPr id="4" name="Marcador de número de diapositiva 3"/>
          <p:cNvSpPr>
            <a:spLocks noGrp="1"/>
          </p:cNvSpPr>
          <p:nvPr>
            <p:ph type="sldNum" sz="quarter" idx="10"/>
          </p:nvPr>
        </p:nvSpPr>
        <p:spPr/>
        <p:txBody>
          <a:bodyPr/>
          <a:lstStyle/>
          <a:p>
            <a:fld id="{E534D7FA-157E-4A6C-987A-8BF4BE69F6C9}" type="slidenum">
              <a:rPr lang="en-US" smtClean="0"/>
              <a:t>11</a:t>
            </a:fld>
            <a:endParaRPr lang="en-US"/>
          </a:p>
        </p:txBody>
      </p:sp>
    </p:spTree>
    <p:extLst>
      <p:ext uri="{BB962C8B-B14F-4D97-AF65-F5344CB8AC3E}">
        <p14:creationId xmlns:p14="http://schemas.microsoft.com/office/powerpoint/2010/main" val="3244331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3.10 PRUEBAS DE PUESTA EN MARCHA DEL PANEL DE DISTRIBUCIÓN DE CA</a:t>
            </a:r>
          </a:p>
          <a:p>
            <a:pPr algn="just"/>
            <a:r>
              <a:rPr lang="es-ES" b="1" dirty="0" smtClean="0"/>
              <a:t>3.10.1 Comprobaciones visuales</a:t>
            </a:r>
          </a:p>
          <a:p>
            <a:pPr algn="just"/>
            <a:r>
              <a:rPr lang="es-ES" dirty="0" smtClean="0"/>
              <a:t>Una verificación visual debe incluir el apriete de los pernos de las barras colectoras de CA de baja tensión con la herramienta de llave dinamométrica. También se verifican los valores nominales del MCB y CB según los dibujos y se verifica la conexión a tierra del panel (sección correcta del cable).</a:t>
            </a:r>
          </a:p>
          <a:p>
            <a:pPr algn="just"/>
            <a:r>
              <a:rPr lang="es-ES" b="1" dirty="0" smtClean="0"/>
              <a:t>3.10.2 Pruebas eléctricas</a:t>
            </a:r>
          </a:p>
          <a:p>
            <a:pPr algn="just"/>
            <a:r>
              <a:rPr lang="es-ES" dirty="0" smtClean="0"/>
              <a:t>Una prueba eléctrica puede incluir cualquiera de las siguientes:</a:t>
            </a:r>
          </a:p>
          <a:p>
            <a:pPr algn="just"/>
            <a:r>
              <a:rPr lang="es-ES" b="1" dirty="0" smtClean="0">
                <a:solidFill>
                  <a:srgbClr val="0070C0"/>
                </a:solidFill>
              </a:rPr>
              <a:t>1. Pruebas de resistencia de aislación.</a:t>
            </a:r>
          </a:p>
          <a:p>
            <a:pPr algn="just"/>
            <a:r>
              <a:rPr lang="es-ES" b="1" dirty="0" smtClean="0">
                <a:solidFill>
                  <a:srgbClr val="0070C0"/>
                </a:solidFill>
              </a:rPr>
              <a:t>2. Comprobación de fases de los cables.</a:t>
            </a:r>
          </a:p>
          <a:p>
            <a:pPr algn="just"/>
            <a:r>
              <a:rPr lang="es-ES" b="1" dirty="0" smtClean="0">
                <a:solidFill>
                  <a:srgbClr val="0070C0"/>
                </a:solidFill>
              </a:rPr>
              <a:t>3. Calibración de medidores y medidores de A y tensión.</a:t>
            </a:r>
          </a:p>
          <a:p>
            <a:pPr algn="just"/>
            <a:r>
              <a:rPr lang="es-ES" b="1" dirty="0" smtClean="0">
                <a:solidFill>
                  <a:srgbClr val="0070C0"/>
                </a:solidFill>
              </a:rPr>
              <a:t>4. Comprobación de relés auxiliares.</a:t>
            </a:r>
          </a:p>
          <a:p>
            <a:pPr algn="just"/>
            <a:r>
              <a:rPr lang="es-ES" b="1" dirty="0" smtClean="0"/>
              <a:t>3.11 PRUEBAS DE PUESTA EN SERVICIO DE LOS PANELES DE DISTRIBUCIÓN DE CC</a:t>
            </a:r>
          </a:p>
          <a:p>
            <a:pPr algn="just"/>
            <a:r>
              <a:rPr lang="es-ES" b="1" dirty="0" smtClean="0"/>
              <a:t>3.11.1 Comprobación visual</a:t>
            </a:r>
          </a:p>
          <a:p>
            <a:pPr algn="just"/>
            <a:r>
              <a:rPr lang="es-ES" dirty="0" smtClean="0"/>
              <a:t>Esta verificación debe incluir los valores </a:t>
            </a:r>
            <a:r>
              <a:rPr lang="es-ES" dirty="0" err="1" smtClean="0"/>
              <a:t>nominaless</a:t>
            </a:r>
            <a:r>
              <a:rPr lang="es-ES" dirty="0" smtClean="0"/>
              <a:t> de MCB y CB según los dibujos, el apriete de los pernos de las barras </a:t>
            </a:r>
          </a:p>
          <a:p>
            <a:pPr algn="just"/>
            <a:r>
              <a:rPr lang="es-ES" dirty="0" smtClean="0"/>
              <a:t>colectoras con la herramienta de llave dinamométrica y la verificación de la conexión a tierra del panel (sección correcta </a:t>
            </a:r>
          </a:p>
          <a:p>
            <a:pPr algn="just"/>
            <a:r>
              <a:rPr lang="es-ES" dirty="0" smtClean="0"/>
              <a:t>del cable) para la conexión a tierra.</a:t>
            </a:r>
          </a:p>
          <a:p>
            <a:pPr algn="just"/>
            <a:r>
              <a:rPr lang="es-ES" b="1" dirty="0" smtClean="0"/>
              <a:t>3.11.2 Pruebas eléctricas</a:t>
            </a:r>
          </a:p>
          <a:p>
            <a:pPr algn="just"/>
            <a:r>
              <a:rPr lang="es-ES" dirty="0" smtClean="0"/>
              <a:t>Una prueba eléctrica puede incluir cualquiera de las siguientes:</a:t>
            </a:r>
          </a:p>
          <a:p>
            <a:pPr algn="just"/>
            <a:r>
              <a:rPr lang="es-ES" b="1" dirty="0" smtClean="0">
                <a:solidFill>
                  <a:srgbClr val="0070C0"/>
                </a:solidFill>
              </a:rPr>
              <a:t>1. Resistencia de aislación de todas las barras colectoras y cableado interno en el panel.</a:t>
            </a:r>
          </a:p>
          <a:p>
            <a:pPr algn="just"/>
            <a:r>
              <a:rPr lang="es-ES" b="1" dirty="0" smtClean="0">
                <a:solidFill>
                  <a:srgbClr val="0070C0"/>
                </a:solidFill>
              </a:rPr>
              <a:t>2. Comprobación de polaridad.</a:t>
            </a:r>
          </a:p>
          <a:p>
            <a:pPr algn="just"/>
            <a:r>
              <a:rPr lang="es-ES" b="1" dirty="0" smtClean="0">
                <a:solidFill>
                  <a:srgbClr val="0070C0"/>
                </a:solidFill>
              </a:rPr>
              <a:t>3. Operación y disparo de MCB.</a:t>
            </a:r>
          </a:p>
          <a:p>
            <a:pPr algn="just"/>
            <a:r>
              <a:rPr lang="es-ES" b="1" dirty="0" smtClean="0">
                <a:solidFill>
                  <a:srgbClr val="0070C0"/>
                </a:solidFill>
              </a:rPr>
              <a:t>4. Verificación del relé de falla a tierra en este panel.</a:t>
            </a:r>
            <a:endParaRPr lang="en-US" b="1" dirty="0">
              <a:solidFill>
                <a:srgbClr val="0070C0"/>
              </a:solidFill>
            </a:endParaRPr>
          </a:p>
        </p:txBody>
      </p:sp>
      <p:sp>
        <p:nvSpPr>
          <p:cNvPr id="4" name="Marcador de número de diapositiva 3"/>
          <p:cNvSpPr>
            <a:spLocks noGrp="1"/>
          </p:cNvSpPr>
          <p:nvPr>
            <p:ph type="sldNum" sz="quarter" idx="10"/>
          </p:nvPr>
        </p:nvSpPr>
        <p:spPr/>
        <p:txBody>
          <a:bodyPr/>
          <a:lstStyle/>
          <a:p>
            <a:fld id="{E534D7FA-157E-4A6C-987A-8BF4BE69F6C9}" type="slidenum">
              <a:rPr lang="en-US" smtClean="0"/>
              <a:t>12</a:t>
            </a:fld>
            <a:endParaRPr lang="en-US"/>
          </a:p>
        </p:txBody>
      </p:sp>
    </p:spTree>
    <p:extLst>
      <p:ext uri="{BB962C8B-B14F-4D97-AF65-F5344CB8AC3E}">
        <p14:creationId xmlns:p14="http://schemas.microsoft.com/office/powerpoint/2010/main" val="2974755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200003" y="2356703"/>
            <a:ext cx="19200019" cy="5013407"/>
          </a:xfrm>
        </p:spPr>
        <p:txBody>
          <a:bodyPr anchor="b"/>
          <a:lstStyle>
            <a:lvl1pPr algn="ctr">
              <a:defRPr sz="12598"/>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200003" y="7563446"/>
            <a:ext cx="19200019" cy="3476717"/>
          </a:xfrm>
        </p:spPr>
        <p:txBody>
          <a:bodyPr/>
          <a:lstStyle>
            <a:lvl1pPr marL="0" indent="0" algn="ctr">
              <a:buNone/>
              <a:defRPr sz="5039"/>
            </a:lvl1pPr>
            <a:lvl2pPr marL="959983" indent="0" algn="ctr">
              <a:buNone/>
              <a:defRPr sz="4199"/>
            </a:lvl2pPr>
            <a:lvl3pPr marL="1919966" indent="0" algn="ctr">
              <a:buNone/>
              <a:defRPr sz="3779"/>
            </a:lvl3pPr>
            <a:lvl4pPr marL="2879949" indent="0" algn="ctr">
              <a:buNone/>
              <a:defRPr sz="3360"/>
            </a:lvl4pPr>
            <a:lvl5pPr marL="3839931" indent="0" algn="ctr">
              <a:buNone/>
              <a:defRPr sz="3360"/>
            </a:lvl5pPr>
            <a:lvl6pPr marL="4799914" indent="0" algn="ctr">
              <a:buNone/>
              <a:defRPr sz="3360"/>
            </a:lvl6pPr>
            <a:lvl7pPr marL="5759897" indent="0" algn="ctr">
              <a:buNone/>
              <a:defRPr sz="3360"/>
            </a:lvl7pPr>
            <a:lvl8pPr marL="6719880" indent="0" algn="ctr">
              <a:buNone/>
              <a:defRPr sz="3360"/>
            </a:lvl8pPr>
            <a:lvl9pPr marL="7679863" indent="0" algn="ctr">
              <a:buNone/>
              <a:defRPr sz="336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FD0EF1BF-CA0A-4857-9050-B5F1F571807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473071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D0EF1BF-CA0A-4857-9050-B5F1F571807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3787963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746668" y="3590055"/>
            <a:ext cx="22080022" cy="5990088"/>
          </a:xfrm>
        </p:spPr>
        <p:txBody>
          <a:bodyPr anchor="b"/>
          <a:lstStyle>
            <a:lvl1pPr>
              <a:defRPr sz="12598"/>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46668" y="9636811"/>
            <a:ext cx="22080022" cy="3150046"/>
          </a:xfrm>
        </p:spPr>
        <p:txBody>
          <a:bodyPr/>
          <a:lstStyle>
            <a:lvl1pPr marL="0" indent="0">
              <a:buNone/>
              <a:defRPr sz="5039">
                <a:solidFill>
                  <a:schemeClr val="tx1">
                    <a:tint val="75000"/>
                  </a:schemeClr>
                </a:solidFill>
              </a:defRPr>
            </a:lvl1pPr>
            <a:lvl2pPr marL="959983" indent="0">
              <a:buNone/>
              <a:defRPr sz="4199">
                <a:solidFill>
                  <a:schemeClr val="tx1">
                    <a:tint val="75000"/>
                  </a:schemeClr>
                </a:solidFill>
              </a:defRPr>
            </a:lvl2pPr>
            <a:lvl3pPr marL="1919966" indent="0">
              <a:buNone/>
              <a:defRPr sz="3779">
                <a:solidFill>
                  <a:schemeClr val="tx1">
                    <a:tint val="75000"/>
                  </a:schemeClr>
                </a:solidFill>
              </a:defRPr>
            </a:lvl3pPr>
            <a:lvl4pPr marL="2879949" indent="0">
              <a:buNone/>
              <a:defRPr sz="3360">
                <a:solidFill>
                  <a:schemeClr val="tx1">
                    <a:tint val="75000"/>
                  </a:schemeClr>
                </a:solidFill>
              </a:defRPr>
            </a:lvl4pPr>
            <a:lvl5pPr marL="3839931" indent="0">
              <a:buNone/>
              <a:defRPr sz="3360">
                <a:solidFill>
                  <a:schemeClr val="tx1">
                    <a:tint val="75000"/>
                  </a:schemeClr>
                </a:solidFill>
              </a:defRPr>
            </a:lvl5pPr>
            <a:lvl6pPr marL="4799914" indent="0">
              <a:buNone/>
              <a:defRPr sz="3360">
                <a:solidFill>
                  <a:schemeClr val="tx1">
                    <a:tint val="75000"/>
                  </a:schemeClr>
                </a:solidFill>
              </a:defRPr>
            </a:lvl6pPr>
            <a:lvl7pPr marL="5759897" indent="0">
              <a:buNone/>
              <a:defRPr sz="3360">
                <a:solidFill>
                  <a:schemeClr val="tx1">
                    <a:tint val="75000"/>
                  </a:schemeClr>
                </a:solidFill>
              </a:defRPr>
            </a:lvl7pPr>
            <a:lvl8pPr marL="6719880" indent="0">
              <a:buNone/>
              <a:defRPr sz="3360">
                <a:solidFill>
                  <a:schemeClr val="tx1">
                    <a:tint val="75000"/>
                  </a:schemeClr>
                </a:solidFill>
              </a:defRPr>
            </a:lvl8pPr>
            <a:lvl9pPr marL="7679863" indent="0">
              <a:buNone/>
              <a:defRPr sz="336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FD0EF1BF-CA0A-4857-9050-B5F1F571807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2468988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760002" y="3833390"/>
            <a:ext cx="10880011" cy="913680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960012" y="3833390"/>
            <a:ext cx="10880011" cy="913680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D0EF1BF-CA0A-4857-9050-B5F1F571807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137864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763336" y="766679"/>
            <a:ext cx="22080022" cy="278337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63337" y="3530053"/>
            <a:ext cx="10830010" cy="1730025"/>
          </a:xfrm>
        </p:spPr>
        <p:txBody>
          <a:bodyPr anchor="b"/>
          <a:lstStyle>
            <a:lvl1pPr marL="0" indent="0">
              <a:buNone/>
              <a:defRPr sz="5039" b="1"/>
            </a:lvl1pPr>
            <a:lvl2pPr marL="959983" indent="0">
              <a:buNone/>
              <a:defRPr sz="4199" b="1"/>
            </a:lvl2pPr>
            <a:lvl3pPr marL="1919966" indent="0">
              <a:buNone/>
              <a:defRPr sz="3779" b="1"/>
            </a:lvl3pPr>
            <a:lvl4pPr marL="2879949" indent="0">
              <a:buNone/>
              <a:defRPr sz="3360" b="1"/>
            </a:lvl4pPr>
            <a:lvl5pPr marL="3839931" indent="0">
              <a:buNone/>
              <a:defRPr sz="3360" b="1"/>
            </a:lvl5pPr>
            <a:lvl6pPr marL="4799914" indent="0">
              <a:buNone/>
              <a:defRPr sz="3360" b="1"/>
            </a:lvl6pPr>
            <a:lvl7pPr marL="5759897" indent="0">
              <a:buNone/>
              <a:defRPr sz="3360" b="1"/>
            </a:lvl7pPr>
            <a:lvl8pPr marL="6719880" indent="0">
              <a:buNone/>
              <a:defRPr sz="3360" b="1"/>
            </a:lvl8pPr>
            <a:lvl9pPr marL="7679863" indent="0">
              <a:buNone/>
              <a:defRPr sz="3360" b="1"/>
            </a:lvl9pPr>
          </a:lstStyle>
          <a:p>
            <a:pPr lvl="0"/>
            <a:r>
              <a:rPr lang="es-ES" smtClean="0"/>
              <a:t>Editar el estilo de texto del patrón</a:t>
            </a:r>
          </a:p>
        </p:txBody>
      </p:sp>
      <p:sp>
        <p:nvSpPr>
          <p:cNvPr id="4" name="Content Placeholder 3"/>
          <p:cNvSpPr>
            <a:spLocks noGrp="1"/>
          </p:cNvSpPr>
          <p:nvPr>
            <p:ph sz="half" idx="2"/>
          </p:nvPr>
        </p:nvSpPr>
        <p:spPr>
          <a:xfrm>
            <a:off x="1763337" y="5260078"/>
            <a:ext cx="10830010" cy="773678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960013" y="3530053"/>
            <a:ext cx="10883345" cy="1730025"/>
          </a:xfrm>
        </p:spPr>
        <p:txBody>
          <a:bodyPr anchor="b"/>
          <a:lstStyle>
            <a:lvl1pPr marL="0" indent="0">
              <a:buNone/>
              <a:defRPr sz="5039" b="1"/>
            </a:lvl1pPr>
            <a:lvl2pPr marL="959983" indent="0">
              <a:buNone/>
              <a:defRPr sz="4199" b="1"/>
            </a:lvl2pPr>
            <a:lvl3pPr marL="1919966" indent="0">
              <a:buNone/>
              <a:defRPr sz="3779" b="1"/>
            </a:lvl3pPr>
            <a:lvl4pPr marL="2879949" indent="0">
              <a:buNone/>
              <a:defRPr sz="3360" b="1"/>
            </a:lvl4pPr>
            <a:lvl5pPr marL="3839931" indent="0">
              <a:buNone/>
              <a:defRPr sz="3360" b="1"/>
            </a:lvl5pPr>
            <a:lvl6pPr marL="4799914" indent="0">
              <a:buNone/>
              <a:defRPr sz="3360" b="1"/>
            </a:lvl6pPr>
            <a:lvl7pPr marL="5759897" indent="0">
              <a:buNone/>
              <a:defRPr sz="3360" b="1"/>
            </a:lvl7pPr>
            <a:lvl8pPr marL="6719880" indent="0">
              <a:buNone/>
              <a:defRPr sz="3360" b="1"/>
            </a:lvl8pPr>
            <a:lvl9pPr marL="7679863" indent="0">
              <a:buNone/>
              <a:defRPr sz="3360" b="1"/>
            </a:lvl9pPr>
          </a:lstStyle>
          <a:p>
            <a:pPr lvl="0"/>
            <a:r>
              <a:rPr lang="es-ES" smtClean="0"/>
              <a:t>Editar el estilo de texto del patrón</a:t>
            </a:r>
          </a:p>
        </p:txBody>
      </p:sp>
      <p:sp>
        <p:nvSpPr>
          <p:cNvPr id="6" name="Content Placeholder 5"/>
          <p:cNvSpPr>
            <a:spLocks noGrp="1"/>
          </p:cNvSpPr>
          <p:nvPr>
            <p:ph sz="quarter" idx="4"/>
          </p:nvPr>
        </p:nvSpPr>
        <p:spPr>
          <a:xfrm>
            <a:off x="12960013" y="5260078"/>
            <a:ext cx="10883345" cy="773678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D0EF1BF-CA0A-4857-9050-B5F1F571807F}" type="datetimeFigureOut">
              <a:rPr lang="en-US" smtClean="0"/>
              <a:t>4/8/2023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2799286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D0EF1BF-CA0A-4857-9050-B5F1F571807F}" type="datetimeFigureOut">
              <a:rPr lang="en-US" smtClean="0"/>
              <a:t>4/8/2023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25036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0EF1BF-CA0A-4857-9050-B5F1F571807F}" type="datetimeFigureOut">
              <a:rPr lang="en-US" smtClean="0"/>
              <a:t>4/8/2023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3452670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63337" y="960014"/>
            <a:ext cx="8256674" cy="3360050"/>
          </a:xfrm>
        </p:spPr>
        <p:txBody>
          <a:bodyPr anchor="b"/>
          <a:lstStyle>
            <a:lvl1pPr>
              <a:defRPr sz="6719"/>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883345" y="2073365"/>
            <a:ext cx="12960013" cy="10233485"/>
          </a:xfrm>
        </p:spPr>
        <p:txBody>
          <a:bodyPr/>
          <a:lstStyle>
            <a:lvl1pPr>
              <a:defRPr sz="6719"/>
            </a:lvl1pPr>
            <a:lvl2pPr>
              <a:defRPr sz="5879"/>
            </a:lvl2pPr>
            <a:lvl3pPr>
              <a:defRPr sz="5039"/>
            </a:lvl3pPr>
            <a:lvl4pPr>
              <a:defRPr sz="4199"/>
            </a:lvl4pPr>
            <a:lvl5pPr>
              <a:defRPr sz="4199"/>
            </a:lvl5pPr>
            <a:lvl6pPr>
              <a:defRPr sz="4199"/>
            </a:lvl6pPr>
            <a:lvl7pPr>
              <a:defRPr sz="4199"/>
            </a:lvl7pPr>
            <a:lvl8pPr>
              <a:defRPr sz="4199"/>
            </a:lvl8pPr>
            <a:lvl9pPr>
              <a:defRPr sz="4199"/>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763337" y="4320064"/>
            <a:ext cx="8256674" cy="8003453"/>
          </a:xfrm>
        </p:spPr>
        <p:txBody>
          <a:bodyPr/>
          <a:lstStyle>
            <a:lvl1pPr marL="0" indent="0">
              <a:buNone/>
              <a:defRPr sz="3360"/>
            </a:lvl1pPr>
            <a:lvl2pPr marL="959983" indent="0">
              <a:buNone/>
              <a:defRPr sz="2940"/>
            </a:lvl2pPr>
            <a:lvl3pPr marL="1919966" indent="0">
              <a:buNone/>
              <a:defRPr sz="2520"/>
            </a:lvl3pPr>
            <a:lvl4pPr marL="2879949" indent="0">
              <a:buNone/>
              <a:defRPr sz="2100"/>
            </a:lvl4pPr>
            <a:lvl5pPr marL="3839931" indent="0">
              <a:buNone/>
              <a:defRPr sz="2100"/>
            </a:lvl5pPr>
            <a:lvl6pPr marL="4799914" indent="0">
              <a:buNone/>
              <a:defRPr sz="2100"/>
            </a:lvl6pPr>
            <a:lvl7pPr marL="5759897" indent="0">
              <a:buNone/>
              <a:defRPr sz="2100"/>
            </a:lvl7pPr>
            <a:lvl8pPr marL="6719880" indent="0">
              <a:buNone/>
              <a:defRPr sz="2100"/>
            </a:lvl8pPr>
            <a:lvl9pPr marL="7679863" indent="0">
              <a:buNone/>
              <a:defRPr sz="21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D0EF1BF-CA0A-4857-9050-B5F1F571807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447659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63337" y="960014"/>
            <a:ext cx="8256674" cy="3360050"/>
          </a:xfrm>
        </p:spPr>
        <p:txBody>
          <a:bodyPr anchor="b"/>
          <a:lstStyle>
            <a:lvl1pPr>
              <a:defRPr sz="6719"/>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883345" y="2073365"/>
            <a:ext cx="12960013" cy="10233485"/>
          </a:xfrm>
        </p:spPr>
        <p:txBody>
          <a:bodyPr anchor="t"/>
          <a:lstStyle>
            <a:lvl1pPr marL="0" indent="0">
              <a:buNone/>
              <a:defRPr sz="6719"/>
            </a:lvl1pPr>
            <a:lvl2pPr marL="959983" indent="0">
              <a:buNone/>
              <a:defRPr sz="5879"/>
            </a:lvl2pPr>
            <a:lvl3pPr marL="1919966" indent="0">
              <a:buNone/>
              <a:defRPr sz="5039"/>
            </a:lvl3pPr>
            <a:lvl4pPr marL="2879949" indent="0">
              <a:buNone/>
              <a:defRPr sz="4199"/>
            </a:lvl4pPr>
            <a:lvl5pPr marL="3839931" indent="0">
              <a:buNone/>
              <a:defRPr sz="4199"/>
            </a:lvl5pPr>
            <a:lvl6pPr marL="4799914" indent="0">
              <a:buNone/>
              <a:defRPr sz="4199"/>
            </a:lvl6pPr>
            <a:lvl7pPr marL="5759897" indent="0">
              <a:buNone/>
              <a:defRPr sz="4199"/>
            </a:lvl7pPr>
            <a:lvl8pPr marL="6719880" indent="0">
              <a:buNone/>
              <a:defRPr sz="4199"/>
            </a:lvl8pPr>
            <a:lvl9pPr marL="7679863" indent="0">
              <a:buNone/>
              <a:defRPr sz="4199"/>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763337" y="4320064"/>
            <a:ext cx="8256674" cy="8003453"/>
          </a:xfrm>
        </p:spPr>
        <p:txBody>
          <a:bodyPr/>
          <a:lstStyle>
            <a:lvl1pPr marL="0" indent="0">
              <a:buNone/>
              <a:defRPr sz="3360"/>
            </a:lvl1pPr>
            <a:lvl2pPr marL="959983" indent="0">
              <a:buNone/>
              <a:defRPr sz="2940"/>
            </a:lvl2pPr>
            <a:lvl3pPr marL="1919966" indent="0">
              <a:buNone/>
              <a:defRPr sz="2520"/>
            </a:lvl3pPr>
            <a:lvl4pPr marL="2879949" indent="0">
              <a:buNone/>
              <a:defRPr sz="2100"/>
            </a:lvl4pPr>
            <a:lvl5pPr marL="3839931" indent="0">
              <a:buNone/>
              <a:defRPr sz="2100"/>
            </a:lvl5pPr>
            <a:lvl6pPr marL="4799914" indent="0">
              <a:buNone/>
              <a:defRPr sz="2100"/>
            </a:lvl6pPr>
            <a:lvl7pPr marL="5759897" indent="0">
              <a:buNone/>
              <a:defRPr sz="2100"/>
            </a:lvl7pPr>
            <a:lvl8pPr marL="6719880" indent="0">
              <a:buNone/>
              <a:defRPr sz="2100"/>
            </a:lvl8pPr>
            <a:lvl9pPr marL="7679863" indent="0">
              <a:buNone/>
              <a:defRPr sz="21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D0EF1BF-CA0A-4857-9050-B5F1F571807F}"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59311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D0EF1BF-CA0A-4857-9050-B5F1F571807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346606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320018" y="766678"/>
            <a:ext cx="5520005" cy="1220351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760002" y="766678"/>
            <a:ext cx="16240016" cy="1220351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D0EF1BF-CA0A-4857-9050-B5F1F571807F}"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02FE4-ED99-43BE-82FB-D2736BA39FC8}" type="slidenum">
              <a:rPr lang="en-US" smtClean="0"/>
              <a:t>‹Nº›</a:t>
            </a:fld>
            <a:endParaRPr lang="en-US"/>
          </a:p>
        </p:txBody>
      </p:sp>
    </p:spTree>
    <p:extLst>
      <p:ext uri="{BB962C8B-B14F-4D97-AF65-F5344CB8AC3E}">
        <p14:creationId xmlns:p14="http://schemas.microsoft.com/office/powerpoint/2010/main" val="2510616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60002" y="766679"/>
            <a:ext cx="22080022" cy="278337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60002" y="3833390"/>
            <a:ext cx="22080022" cy="913680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760002" y="13346865"/>
            <a:ext cx="5760006" cy="766678"/>
          </a:xfrm>
          <a:prstGeom prst="rect">
            <a:avLst/>
          </a:prstGeom>
        </p:spPr>
        <p:txBody>
          <a:bodyPr vert="horz" lIns="91440" tIns="45720" rIns="91440" bIns="45720" rtlCol="0" anchor="ctr"/>
          <a:lstStyle>
            <a:lvl1pPr algn="l">
              <a:defRPr sz="2520">
                <a:solidFill>
                  <a:schemeClr val="tx1">
                    <a:tint val="75000"/>
                  </a:schemeClr>
                </a:solidFill>
              </a:defRPr>
            </a:lvl1pPr>
          </a:lstStyle>
          <a:p>
            <a:fld id="{FD0EF1BF-CA0A-4857-9050-B5F1F571807F}" type="datetimeFigureOut">
              <a:rPr lang="en-US" smtClean="0"/>
              <a:t>4/8/2023</a:t>
            </a:fld>
            <a:endParaRPr lang="en-US"/>
          </a:p>
        </p:txBody>
      </p:sp>
      <p:sp>
        <p:nvSpPr>
          <p:cNvPr id="5" name="Footer Placeholder 4"/>
          <p:cNvSpPr>
            <a:spLocks noGrp="1"/>
          </p:cNvSpPr>
          <p:nvPr>
            <p:ph type="ftr" sz="quarter" idx="3"/>
          </p:nvPr>
        </p:nvSpPr>
        <p:spPr>
          <a:xfrm>
            <a:off x="8480009" y="13346865"/>
            <a:ext cx="8640008" cy="766678"/>
          </a:xfrm>
          <a:prstGeom prst="rect">
            <a:avLst/>
          </a:prstGeom>
        </p:spPr>
        <p:txBody>
          <a:bodyPr vert="horz" lIns="91440" tIns="45720" rIns="91440" bIns="45720" rtlCol="0" anchor="ctr"/>
          <a:lstStyle>
            <a:lvl1pPr algn="ctr">
              <a:defRPr sz="25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8080017" y="13346865"/>
            <a:ext cx="5760006" cy="766678"/>
          </a:xfrm>
          <a:prstGeom prst="rect">
            <a:avLst/>
          </a:prstGeom>
        </p:spPr>
        <p:txBody>
          <a:bodyPr vert="horz" lIns="91440" tIns="45720" rIns="91440" bIns="45720" rtlCol="0" anchor="ctr"/>
          <a:lstStyle>
            <a:lvl1pPr algn="r">
              <a:defRPr sz="2520">
                <a:solidFill>
                  <a:schemeClr val="tx1">
                    <a:tint val="75000"/>
                  </a:schemeClr>
                </a:solidFill>
              </a:defRPr>
            </a:lvl1pPr>
          </a:lstStyle>
          <a:p>
            <a:fld id="{B6202FE4-ED99-43BE-82FB-D2736BA39FC8}" type="slidenum">
              <a:rPr lang="en-US" smtClean="0"/>
              <a:t>‹Nº›</a:t>
            </a:fld>
            <a:endParaRPr lang="en-US"/>
          </a:p>
        </p:txBody>
      </p:sp>
    </p:spTree>
    <p:extLst>
      <p:ext uri="{BB962C8B-B14F-4D97-AF65-F5344CB8AC3E}">
        <p14:creationId xmlns:p14="http://schemas.microsoft.com/office/powerpoint/2010/main" val="271219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919966" rtl="0" eaLnBrk="1" latinLnBrk="0" hangingPunct="1">
        <a:lnSpc>
          <a:spcPct val="90000"/>
        </a:lnSpc>
        <a:spcBef>
          <a:spcPct val="0"/>
        </a:spcBef>
        <a:buNone/>
        <a:defRPr sz="9239" kern="1200">
          <a:solidFill>
            <a:schemeClr val="tx1"/>
          </a:solidFill>
          <a:latin typeface="+mj-lt"/>
          <a:ea typeface="+mj-ea"/>
          <a:cs typeface="+mj-cs"/>
        </a:defRPr>
      </a:lvl1pPr>
    </p:titleStyle>
    <p:bodyStyle>
      <a:lvl1pPr marL="479991" indent="-479991" algn="l" defTabSz="1919966" rtl="0" eaLnBrk="1" latinLnBrk="0" hangingPunct="1">
        <a:lnSpc>
          <a:spcPct val="90000"/>
        </a:lnSpc>
        <a:spcBef>
          <a:spcPts val="2100"/>
        </a:spcBef>
        <a:buFont typeface="Arial" panose="020B0604020202020204" pitchFamily="34" charset="0"/>
        <a:buChar char="•"/>
        <a:defRPr sz="5879" kern="1200">
          <a:solidFill>
            <a:schemeClr val="tx1"/>
          </a:solidFill>
          <a:latin typeface="+mn-lt"/>
          <a:ea typeface="+mn-ea"/>
          <a:cs typeface="+mn-cs"/>
        </a:defRPr>
      </a:lvl1pPr>
      <a:lvl2pPr marL="1439974" indent="-479991" algn="l" defTabSz="1919966" rtl="0" eaLnBrk="1" latinLnBrk="0" hangingPunct="1">
        <a:lnSpc>
          <a:spcPct val="90000"/>
        </a:lnSpc>
        <a:spcBef>
          <a:spcPts val="1050"/>
        </a:spcBef>
        <a:buFont typeface="Arial" panose="020B0604020202020204" pitchFamily="34" charset="0"/>
        <a:buChar char="•"/>
        <a:defRPr sz="5039" kern="1200">
          <a:solidFill>
            <a:schemeClr val="tx1"/>
          </a:solidFill>
          <a:latin typeface="+mn-lt"/>
          <a:ea typeface="+mn-ea"/>
          <a:cs typeface="+mn-cs"/>
        </a:defRPr>
      </a:lvl2pPr>
      <a:lvl3pPr marL="2399957" indent="-479991" algn="l" defTabSz="1919966" rtl="0" eaLnBrk="1" latinLnBrk="0" hangingPunct="1">
        <a:lnSpc>
          <a:spcPct val="90000"/>
        </a:lnSpc>
        <a:spcBef>
          <a:spcPts val="1050"/>
        </a:spcBef>
        <a:buFont typeface="Arial" panose="020B0604020202020204" pitchFamily="34" charset="0"/>
        <a:buChar char="•"/>
        <a:defRPr sz="4199" kern="1200">
          <a:solidFill>
            <a:schemeClr val="tx1"/>
          </a:solidFill>
          <a:latin typeface="+mn-lt"/>
          <a:ea typeface="+mn-ea"/>
          <a:cs typeface="+mn-cs"/>
        </a:defRPr>
      </a:lvl3pPr>
      <a:lvl4pPr marL="3359940" indent="-479991" algn="l" defTabSz="1919966" rtl="0" eaLnBrk="1" latinLnBrk="0" hangingPunct="1">
        <a:lnSpc>
          <a:spcPct val="90000"/>
        </a:lnSpc>
        <a:spcBef>
          <a:spcPts val="1050"/>
        </a:spcBef>
        <a:buFont typeface="Arial" panose="020B0604020202020204" pitchFamily="34" charset="0"/>
        <a:buChar char="•"/>
        <a:defRPr sz="3779" kern="1200">
          <a:solidFill>
            <a:schemeClr val="tx1"/>
          </a:solidFill>
          <a:latin typeface="+mn-lt"/>
          <a:ea typeface="+mn-ea"/>
          <a:cs typeface="+mn-cs"/>
        </a:defRPr>
      </a:lvl4pPr>
      <a:lvl5pPr marL="4319923" indent="-479991" algn="l" defTabSz="1919966" rtl="0" eaLnBrk="1" latinLnBrk="0" hangingPunct="1">
        <a:lnSpc>
          <a:spcPct val="90000"/>
        </a:lnSpc>
        <a:spcBef>
          <a:spcPts val="1050"/>
        </a:spcBef>
        <a:buFont typeface="Arial" panose="020B0604020202020204" pitchFamily="34" charset="0"/>
        <a:buChar char="•"/>
        <a:defRPr sz="3779" kern="1200">
          <a:solidFill>
            <a:schemeClr val="tx1"/>
          </a:solidFill>
          <a:latin typeface="+mn-lt"/>
          <a:ea typeface="+mn-ea"/>
          <a:cs typeface="+mn-cs"/>
        </a:defRPr>
      </a:lvl5pPr>
      <a:lvl6pPr marL="5279906" indent="-479991" algn="l" defTabSz="1919966" rtl="0" eaLnBrk="1" latinLnBrk="0" hangingPunct="1">
        <a:lnSpc>
          <a:spcPct val="90000"/>
        </a:lnSpc>
        <a:spcBef>
          <a:spcPts val="1050"/>
        </a:spcBef>
        <a:buFont typeface="Arial" panose="020B0604020202020204" pitchFamily="34" charset="0"/>
        <a:buChar char="•"/>
        <a:defRPr sz="3779" kern="1200">
          <a:solidFill>
            <a:schemeClr val="tx1"/>
          </a:solidFill>
          <a:latin typeface="+mn-lt"/>
          <a:ea typeface="+mn-ea"/>
          <a:cs typeface="+mn-cs"/>
        </a:defRPr>
      </a:lvl6pPr>
      <a:lvl7pPr marL="6239888" indent="-479991" algn="l" defTabSz="1919966" rtl="0" eaLnBrk="1" latinLnBrk="0" hangingPunct="1">
        <a:lnSpc>
          <a:spcPct val="90000"/>
        </a:lnSpc>
        <a:spcBef>
          <a:spcPts val="1050"/>
        </a:spcBef>
        <a:buFont typeface="Arial" panose="020B0604020202020204" pitchFamily="34" charset="0"/>
        <a:buChar char="•"/>
        <a:defRPr sz="3779" kern="1200">
          <a:solidFill>
            <a:schemeClr val="tx1"/>
          </a:solidFill>
          <a:latin typeface="+mn-lt"/>
          <a:ea typeface="+mn-ea"/>
          <a:cs typeface="+mn-cs"/>
        </a:defRPr>
      </a:lvl7pPr>
      <a:lvl8pPr marL="7199871" indent="-479991" algn="l" defTabSz="1919966" rtl="0" eaLnBrk="1" latinLnBrk="0" hangingPunct="1">
        <a:lnSpc>
          <a:spcPct val="90000"/>
        </a:lnSpc>
        <a:spcBef>
          <a:spcPts val="1050"/>
        </a:spcBef>
        <a:buFont typeface="Arial" panose="020B0604020202020204" pitchFamily="34" charset="0"/>
        <a:buChar char="•"/>
        <a:defRPr sz="3779" kern="1200">
          <a:solidFill>
            <a:schemeClr val="tx1"/>
          </a:solidFill>
          <a:latin typeface="+mn-lt"/>
          <a:ea typeface="+mn-ea"/>
          <a:cs typeface="+mn-cs"/>
        </a:defRPr>
      </a:lvl8pPr>
      <a:lvl9pPr marL="8159854" indent="-479991" algn="l" defTabSz="1919966" rtl="0" eaLnBrk="1" latinLnBrk="0" hangingPunct="1">
        <a:lnSpc>
          <a:spcPct val="90000"/>
        </a:lnSpc>
        <a:spcBef>
          <a:spcPts val="1050"/>
        </a:spcBef>
        <a:buFont typeface="Arial" panose="020B0604020202020204" pitchFamily="34" charset="0"/>
        <a:buChar char="•"/>
        <a:defRPr sz="3779" kern="1200">
          <a:solidFill>
            <a:schemeClr val="tx1"/>
          </a:solidFill>
          <a:latin typeface="+mn-lt"/>
          <a:ea typeface="+mn-ea"/>
          <a:cs typeface="+mn-cs"/>
        </a:defRPr>
      </a:lvl9pPr>
    </p:bodyStyle>
    <p:otherStyle>
      <a:defPPr>
        <a:defRPr lang="en-US"/>
      </a:defPPr>
      <a:lvl1pPr marL="0" algn="l" defTabSz="1919966" rtl="0" eaLnBrk="1" latinLnBrk="0" hangingPunct="1">
        <a:defRPr sz="3779" kern="1200">
          <a:solidFill>
            <a:schemeClr val="tx1"/>
          </a:solidFill>
          <a:latin typeface="+mn-lt"/>
          <a:ea typeface="+mn-ea"/>
          <a:cs typeface="+mn-cs"/>
        </a:defRPr>
      </a:lvl1pPr>
      <a:lvl2pPr marL="959983" algn="l" defTabSz="1919966" rtl="0" eaLnBrk="1" latinLnBrk="0" hangingPunct="1">
        <a:defRPr sz="3779" kern="1200">
          <a:solidFill>
            <a:schemeClr val="tx1"/>
          </a:solidFill>
          <a:latin typeface="+mn-lt"/>
          <a:ea typeface="+mn-ea"/>
          <a:cs typeface="+mn-cs"/>
        </a:defRPr>
      </a:lvl2pPr>
      <a:lvl3pPr marL="1919966" algn="l" defTabSz="1919966" rtl="0" eaLnBrk="1" latinLnBrk="0" hangingPunct="1">
        <a:defRPr sz="3779" kern="1200">
          <a:solidFill>
            <a:schemeClr val="tx1"/>
          </a:solidFill>
          <a:latin typeface="+mn-lt"/>
          <a:ea typeface="+mn-ea"/>
          <a:cs typeface="+mn-cs"/>
        </a:defRPr>
      </a:lvl3pPr>
      <a:lvl4pPr marL="2879949" algn="l" defTabSz="1919966" rtl="0" eaLnBrk="1" latinLnBrk="0" hangingPunct="1">
        <a:defRPr sz="3779" kern="1200">
          <a:solidFill>
            <a:schemeClr val="tx1"/>
          </a:solidFill>
          <a:latin typeface="+mn-lt"/>
          <a:ea typeface="+mn-ea"/>
          <a:cs typeface="+mn-cs"/>
        </a:defRPr>
      </a:lvl4pPr>
      <a:lvl5pPr marL="3839931" algn="l" defTabSz="1919966" rtl="0" eaLnBrk="1" latinLnBrk="0" hangingPunct="1">
        <a:defRPr sz="3779" kern="1200">
          <a:solidFill>
            <a:schemeClr val="tx1"/>
          </a:solidFill>
          <a:latin typeface="+mn-lt"/>
          <a:ea typeface="+mn-ea"/>
          <a:cs typeface="+mn-cs"/>
        </a:defRPr>
      </a:lvl5pPr>
      <a:lvl6pPr marL="4799914" algn="l" defTabSz="1919966" rtl="0" eaLnBrk="1" latinLnBrk="0" hangingPunct="1">
        <a:defRPr sz="3779" kern="1200">
          <a:solidFill>
            <a:schemeClr val="tx1"/>
          </a:solidFill>
          <a:latin typeface="+mn-lt"/>
          <a:ea typeface="+mn-ea"/>
          <a:cs typeface="+mn-cs"/>
        </a:defRPr>
      </a:lvl6pPr>
      <a:lvl7pPr marL="5759897" algn="l" defTabSz="1919966" rtl="0" eaLnBrk="1" latinLnBrk="0" hangingPunct="1">
        <a:defRPr sz="3779" kern="1200">
          <a:solidFill>
            <a:schemeClr val="tx1"/>
          </a:solidFill>
          <a:latin typeface="+mn-lt"/>
          <a:ea typeface="+mn-ea"/>
          <a:cs typeface="+mn-cs"/>
        </a:defRPr>
      </a:lvl7pPr>
      <a:lvl8pPr marL="6719880" algn="l" defTabSz="1919966" rtl="0" eaLnBrk="1" latinLnBrk="0" hangingPunct="1">
        <a:defRPr sz="3779" kern="1200">
          <a:solidFill>
            <a:schemeClr val="tx1"/>
          </a:solidFill>
          <a:latin typeface="+mn-lt"/>
          <a:ea typeface="+mn-ea"/>
          <a:cs typeface="+mn-cs"/>
        </a:defRPr>
      </a:lvl8pPr>
      <a:lvl9pPr marL="7679863" algn="l" defTabSz="1919966" rtl="0" eaLnBrk="1" latinLnBrk="0" hangingPunct="1">
        <a:defRPr sz="37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81891" y="843487"/>
            <a:ext cx="24439418" cy="11696151"/>
          </a:xfrm>
          <a:prstGeom prst="rect">
            <a:avLst/>
          </a:prstGeom>
        </p:spPr>
        <p:txBody>
          <a:bodyPr wrap="square">
            <a:spAutoFit/>
          </a:bodyPr>
          <a:lstStyle/>
          <a:p>
            <a:pPr algn="just"/>
            <a:r>
              <a:rPr lang="es-ES" sz="3600" b="1" dirty="0"/>
              <a:t>Capítulo 3 - </a:t>
            </a:r>
            <a:r>
              <a:rPr lang="es-ES" sz="3600" b="1" dirty="0" smtClean="0"/>
              <a:t>Introducción a las pruebas y puesta en </a:t>
            </a:r>
            <a:r>
              <a:rPr lang="es-ES" sz="3600" b="1" dirty="0"/>
              <a:t>servicio de Sistemas de Potencia</a:t>
            </a:r>
          </a:p>
          <a:p>
            <a:pPr algn="just"/>
            <a:endParaRPr lang="es-ES" dirty="0"/>
          </a:p>
          <a:p>
            <a:pPr algn="just"/>
            <a:r>
              <a:rPr lang="es-ES" b="1" dirty="0"/>
              <a:t>3.1 INTRODUCCION</a:t>
            </a:r>
          </a:p>
          <a:p>
            <a:pPr algn="just"/>
            <a:endParaRPr lang="es-ES" dirty="0"/>
          </a:p>
          <a:p>
            <a:pPr algn="just"/>
            <a:r>
              <a:rPr lang="es-ES" dirty="0"/>
              <a:t>El término "puesta en servicio" se refiere a una prueba de arranque del equipo eléctrico que se lleva a cabo antes de la activación inicial del equipo.</a:t>
            </a:r>
          </a:p>
          <a:p>
            <a:pPr algn="just"/>
            <a:endParaRPr lang="es-ES" dirty="0"/>
          </a:p>
          <a:p>
            <a:pPr algn="just"/>
            <a:r>
              <a:rPr lang="es-ES" b="1" dirty="0"/>
              <a:t>3.1.1 Procedimientos previos a la puesta en servicio</a:t>
            </a:r>
          </a:p>
          <a:p>
            <a:pPr algn="just"/>
            <a:endParaRPr lang="es-ES" dirty="0"/>
          </a:p>
          <a:p>
            <a:pPr algn="just"/>
            <a:r>
              <a:rPr lang="es-ES" dirty="0" smtClean="0"/>
              <a:t>Antes de comenzar una prueba de puesta en servicio</a:t>
            </a:r>
            <a:r>
              <a:rPr lang="es-ES" dirty="0"/>
              <a:t>, primero se deben realizar algunos pasos:</a:t>
            </a:r>
          </a:p>
          <a:p>
            <a:pPr marL="285750" indent="-285750" algn="just">
              <a:buFont typeface="Wingdings" panose="05000000000000000000" pitchFamily="2" charset="2"/>
              <a:buChar char="q"/>
            </a:pPr>
            <a:r>
              <a:rPr lang="es-ES" dirty="0"/>
              <a:t>El dibujo de diseño aprobado debe estar en el sitio listo para comenzar el trabajo.</a:t>
            </a:r>
          </a:p>
          <a:p>
            <a:pPr marL="285750" indent="-285750" algn="just">
              <a:buFont typeface="Wingdings" panose="05000000000000000000" pitchFamily="2" charset="2"/>
              <a:buChar char="q"/>
            </a:pPr>
            <a:r>
              <a:rPr lang="es-ES" dirty="0"/>
              <a:t>Revisar todos los cables en el quiosco de Selectividad, paneles de control, paneles de protección y tableros de interruptores de baja tensión. Después de revisar, estos cables deben resaltarse con un marcador amarillo en los dibujos esquemáticos.</a:t>
            </a:r>
          </a:p>
          <a:p>
            <a:pPr marL="285750" indent="-285750" algn="just">
              <a:buFont typeface="Wingdings" panose="05000000000000000000" pitchFamily="2" charset="2"/>
              <a:buChar char="q"/>
            </a:pPr>
            <a:r>
              <a:rPr lang="es-ES" dirty="0" smtClean="0"/>
              <a:t>Durante </a:t>
            </a:r>
            <a:r>
              <a:rPr lang="es-ES" dirty="0"/>
              <a:t>la revisión del cableado, es necesario confirmar el ajuste de todos los bloques de terminales. Es necesario revisar el par de apriete de los pernos del panel de baja tensión, generalmente probado a 70 </a:t>
            </a:r>
            <a:r>
              <a:rPr lang="es-ES" dirty="0" err="1"/>
              <a:t>Nm</a:t>
            </a:r>
            <a:r>
              <a:rPr lang="es-ES" dirty="0"/>
              <a:t>.</a:t>
            </a:r>
          </a:p>
          <a:p>
            <a:pPr marL="285750" indent="-285750" algn="just">
              <a:buFont typeface="Wingdings" panose="05000000000000000000" pitchFamily="2" charset="2"/>
              <a:buChar char="q"/>
            </a:pPr>
            <a:r>
              <a:rPr lang="es-ES" dirty="0"/>
              <a:t>Se debe realizar una revisión de los cables del panel en los cubículos de control local (LCC) y en los paneles de protección de la sala de control. La revisión también debe incluir cajas de transformadores, centro de control de motores de baja tensión y elementos similares.</a:t>
            </a:r>
          </a:p>
          <a:p>
            <a:pPr algn="just"/>
            <a:endParaRPr lang="en-US" dirty="0"/>
          </a:p>
        </p:txBody>
      </p:sp>
    </p:spTree>
    <p:extLst>
      <p:ext uri="{BB962C8B-B14F-4D97-AF65-F5344CB8AC3E}">
        <p14:creationId xmlns:p14="http://schemas.microsoft.com/office/powerpoint/2010/main" val="2780038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81891" y="510978"/>
            <a:ext cx="24384000" cy="12305292"/>
          </a:xfrm>
          <a:prstGeom prst="rect">
            <a:avLst/>
          </a:prstGeom>
        </p:spPr>
        <p:txBody>
          <a:bodyPr wrap="square">
            <a:spAutoFit/>
          </a:bodyPr>
          <a:lstStyle/>
          <a:p>
            <a:pPr algn="just"/>
            <a:r>
              <a:rPr lang="es-ES" b="1" dirty="0"/>
              <a:t>3.1.2 Gestión de puesta en servicio</a:t>
            </a:r>
          </a:p>
          <a:p>
            <a:pPr algn="just"/>
            <a:endParaRPr lang="es-ES" dirty="0"/>
          </a:p>
          <a:p>
            <a:pPr algn="just"/>
            <a:r>
              <a:rPr lang="es-ES" dirty="0"/>
              <a:t>Un equipo de puesta en servicio está formado por el director de puesta en marcha y los ingenieros de puesta en marcha. </a:t>
            </a:r>
          </a:p>
          <a:p>
            <a:pPr algn="just"/>
            <a:r>
              <a:rPr lang="es-ES" dirty="0"/>
              <a:t>Las responsabilidades del gerente de puesta en servicio son:</a:t>
            </a:r>
          </a:p>
          <a:p>
            <a:pPr algn="just"/>
            <a:endParaRPr lang="es-ES" dirty="0"/>
          </a:p>
          <a:p>
            <a:pPr marL="342900" indent="-342900" algn="just">
              <a:buFont typeface="+mj-lt"/>
              <a:buAutoNum type="arabicPeriod"/>
            </a:pPr>
            <a:r>
              <a:rPr lang="es-ES" b="1" dirty="0"/>
              <a:t>Elaboración del programa de puesta en servicio.</a:t>
            </a:r>
          </a:p>
          <a:p>
            <a:pPr marL="342900" indent="-342900" algn="just">
              <a:buFont typeface="+mj-lt"/>
              <a:buAutoNum type="arabicPeriod"/>
            </a:pPr>
            <a:r>
              <a:rPr lang="es-ES" b="1" dirty="0"/>
              <a:t>Seguimiento del equipo de puesta en servicio.</a:t>
            </a:r>
          </a:p>
          <a:p>
            <a:pPr marL="342900" indent="-342900" algn="just">
              <a:buFont typeface="+mj-lt"/>
              <a:buAutoNum type="arabicPeriod"/>
            </a:pPr>
            <a:r>
              <a:rPr lang="es-ES" b="1" dirty="0"/>
              <a:t>Coordinar con otras partes interesadas en el proyecto con respecto a la puesta en marcha.</a:t>
            </a:r>
          </a:p>
          <a:p>
            <a:pPr marL="342900" indent="-342900" algn="just">
              <a:buFont typeface="+mj-lt"/>
              <a:buAutoNum type="arabicPeriod"/>
            </a:pPr>
            <a:r>
              <a:rPr lang="es-ES" b="1" dirty="0"/>
              <a:t>Asegurar que el proyecto cuente con los recursos necesarios para realizar las diferentes pruebas requeridas y que todo el material, </a:t>
            </a:r>
            <a:r>
              <a:rPr lang="es-ES" b="1" dirty="0" err="1"/>
              <a:t>instalaciones,herramientas</a:t>
            </a:r>
            <a:r>
              <a:rPr lang="es-ES" b="1" dirty="0"/>
              <a:t> estén en el sitio.</a:t>
            </a:r>
          </a:p>
          <a:p>
            <a:pPr marL="342900" indent="-342900" algn="just">
              <a:buFont typeface="+mj-lt"/>
              <a:buAutoNum type="arabicPeriod"/>
            </a:pPr>
            <a:r>
              <a:rPr lang="es-ES" b="1" dirty="0"/>
              <a:t>Producir el programa de conmutación y coordinar con el centro de control nacional (NCC) la empresa de suministro eléctrico local/ estatal/federal (también llamado Centro de control nacional, NCC) durante la activación.</a:t>
            </a:r>
          </a:p>
          <a:p>
            <a:pPr marL="342900" indent="-342900" algn="just">
              <a:buFont typeface="+mj-lt"/>
              <a:buAutoNum type="arabicPeriod"/>
            </a:pPr>
            <a:r>
              <a:rPr lang="es-ES" b="1" dirty="0"/>
              <a:t>Producir el archivo de puesta en servicio que incluye todas las declaraciones de métodos, diagrama unifilar, instrucciones del sitio, lista de desviaciones y comentarios de diseño base, varias pruebas, programa de conmutación, </a:t>
            </a:r>
            <a:r>
              <a:rPr lang="es-ES" b="1" dirty="0" smtClean="0"/>
              <a:t>cálculos de configuración de </a:t>
            </a:r>
            <a:r>
              <a:rPr lang="es-ES" b="1" dirty="0"/>
              <a:t>relés</a:t>
            </a:r>
            <a:r>
              <a:rPr lang="es-ES" b="1" dirty="0" smtClean="0"/>
              <a:t>, hoja de </a:t>
            </a:r>
            <a:r>
              <a:rPr lang="es-ES" b="1" dirty="0"/>
              <a:t>datos y especificaciones de equipos, manual de relés, software de prueba de relés y cualquier otro. Objetos requeridos.</a:t>
            </a:r>
          </a:p>
          <a:p>
            <a:pPr marL="342900" indent="-342900" algn="just">
              <a:buFont typeface="+mj-lt"/>
              <a:buAutoNum type="arabicPeriod"/>
            </a:pPr>
            <a:r>
              <a:rPr lang="es-ES" b="1" dirty="0"/>
              <a:t> Asistir a las reuniones del panel de </a:t>
            </a:r>
            <a:r>
              <a:rPr lang="es-ES" b="1" dirty="0" err="1"/>
              <a:t>comisionamiento</a:t>
            </a:r>
            <a:r>
              <a:rPr lang="es-ES" b="1" dirty="0"/>
              <a:t> en el sitio con otros miembros del proyecto.</a:t>
            </a:r>
          </a:p>
          <a:p>
            <a:pPr marL="342900" indent="-342900" algn="just">
              <a:buFont typeface="+mj-lt"/>
              <a:buAutoNum type="arabicPeriod"/>
            </a:pPr>
            <a:r>
              <a:rPr lang="es-ES" b="1" dirty="0"/>
              <a:t>Elaborar un plan de contingencia para una emergencia en caso de que los circuitos requeridos se apaguen y la situación requiera el restablecimiento de la operación de uno o más circuitos durante la puesta en servicio de la modificación de los circuitos existentes.</a:t>
            </a:r>
          </a:p>
          <a:p>
            <a:pPr algn="just"/>
            <a:endParaRPr lang="en-US" dirty="0"/>
          </a:p>
        </p:txBody>
      </p:sp>
    </p:spTree>
    <p:extLst>
      <p:ext uri="{BB962C8B-B14F-4D97-AF65-F5344CB8AC3E}">
        <p14:creationId xmlns:p14="http://schemas.microsoft.com/office/powerpoint/2010/main" val="173744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6472" y="1259123"/>
            <a:ext cx="24577963" cy="11142153"/>
          </a:xfrm>
          <a:prstGeom prst="rect">
            <a:avLst/>
          </a:prstGeom>
        </p:spPr>
        <p:txBody>
          <a:bodyPr wrap="square">
            <a:spAutoFit/>
          </a:bodyPr>
          <a:lstStyle/>
          <a:p>
            <a:pPr algn="just"/>
            <a:r>
              <a:rPr lang="es-ES" dirty="0"/>
              <a:t>Las responsabilidades de los ingenieros y técnicos de puesta en servicio son:</a:t>
            </a:r>
          </a:p>
          <a:p>
            <a:pPr algn="just"/>
            <a:endParaRPr lang="es-ES" dirty="0"/>
          </a:p>
          <a:p>
            <a:pPr marL="342900" indent="-342900" algn="just">
              <a:buFont typeface="+mj-lt"/>
              <a:buAutoNum type="arabicPeriod"/>
            </a:pPr>
            <a:r>
              <a:rPr lang="es-ES" b="1" dirty="0" smtClean="0">
                <a:solidFill>
                  <a:srgbClr val="0070C0"/>
                </a:solidFill>
              </a:rPr>
              <a:t>Confirmar que todo el equipo esté instalado de la </a:t>
            </a:r>
            <a:r>
              <a:rPr lang="es-ES" b="1" dirty="0">
                <a:solidFill>
                  <a:srgbClr val="0070C0"/>
                </a:solidFill>
              </a:rPr>
              <a:t>manera correcta.</a:t>
            </a:r>
          </a:p>
          <a:p>
            <a:pPr marL="342900" indent="-342900" algn="just">
              <a:buFont typeface="+mj-lt"/>
              <a:buAutoNum type="arabicPeriod"/>
            </a:pPr>
            <a:r>
              <a:rPr lang="es-ES" b="1" dirty="0" smtClean="0">
                <a:solidFill>
                  <a:srgbClr val="0070C0"/>
                </a:solidFill>
              </a:rPr>
              <a:t>Confirmar que </a:t>
            </a:r>
            <a:r>
              <a:rPr lang="es-ES" b="1" dirty="0">
                <a:solidFill>
                  <a:srgbClr val="0070C0"/>
                </a:solidFill>
              </a:rPr>
              <a:t>todos los equipos y herramientas de prueba están en el sitio para comenzar las actividades según el programa de puesta en marcha (</a:t>
            </a:r>
            <a:r>
              <a:rPr lang="es-ES" b="1" dirty="0" smtClean="0">
                <a:solidFill>
                  <a:srgbClr val="0070C0"/>
                </a:solidFill>
              </a:rPr>
              <a:t>todos con </a:t>
            </a:r>
            <a:r>
              <a:rPr lang="es-ES" b="1" dirty="0">
                <a:solidFill>
                  <a:srgbClr val="0070C0"/>
                </a:solidFill>
              </a:rPr>
              <a:t>certificado de calibración válido durante al menos un año).</a:t>
            </a:r>
          </a:p>
          <a:p>
            <a:pPr marL="342900" indent="-342900" algn="just">
              <a:buFont typeface="+mj-lt"/>
              <a:buAutoNum type="arabicPeriod"/>
            </a:pPr>
            <a:r>
              <a:rPr lang="es-ES" b="1" dirty="0" smtClean="0">
                <a:solidFill>
                  <a:srgbClr val="0070C0"/>
                </a:solidFill>
              </a:rPr>
              <a:t>Comprobación de la resistencia de la aislación y el </a:t>
            </a:r>
            <a:r>
              <a:rPr lang="es-ES" b="1" dirty="0">
                <a:solidFill>
                  <a:srgbClr val="0070C0"/>
                </a:solidFill>
              </a:rPr>
              <a:t>cableado de todos los equipos y paneles en el sitio.</a:t>
            </a:r>
          </a:p>
          <a:p>
            <a:pPr marL="342900" indent="-342900" algn="just">
              <a:buFont typeface="+mj-lt"/>
              <a:buAutoNum type="arabicPeriod"/>
            </a:pPr>
            <a:r>
              <a:rPr lang="es-ES" b="1" dirty="0">
                <a:solidFill>
                  <a:srgbClr val="0070C0"/>
                </a:solidFill>
              </a:rPr>
              <a:t>Entorno de trabajo seguro en el sitio.</a:t>
            </a:r>
          </a:p>
          <a:p>
            <a:pPr marL="342900" indent="-342900" algn="just">
              <a:buFont typeface="+mj-lt"/>
              <a:buAutoNum type="arabicPeriod"/>
            </a:pPr>
            <a:r>
              <a:rPr lang="es-ES" b="1" dirty="0">
                <a:solidFill>
                  <a:srgbClr val="0070C0"/>
                </a:solidFill>
              </a:rPr>
              <a:t>Confirmar que la configuración del relé aprobada y los dibujos esquemáticos aprobados estén en el sitio (última revisión).</a:t>
            </a:r>
          </a:p>
          <a:p>
            <a:pPr marL="342900" indent="-342900" algn="just">
              <a:buFont typeface="+mj-lt"/>
              <a:buAutoNum type="arabicPeriod"/>
            </a:pPr>
            <a:r>
              <a:rPr lang="es-ES" b="1" dirty="0">
                <a:solidFill>
                  <a:srgbClr val="0070C0"/>
                </a:solidFill>
              </a:rPr>
              <a:t>Seguir los pasos del programa de puesta en servicio.</a:t>
            </a:r>
          </a:p>
          <a:p>
            <a:pPr marL="342900" indent="-342900" algn="just">
              <a:buFont typeface="+mj-lt"/>
              <a:buAutoNum type="arabicPeriod"/>
            </a:pPr>
            <a:r>
              <a:rPr lang="es-ES" b="1" dirty="0">
                <a:solidFill>
                  <a:srgbClr val="0070C0"/>
                </a:solidFill>
              </a:rPr>
              <a:t>Asegurarse de que haya una fuente de energía confiable sin fluctuaciones en el sitio para realizar las pruebas de manera confiable</a:t>
            </a:r>
            <a:r>
              <a:rPr lang="es-ES" b="1" dirty="0" smtClean="0">
                <a:solidFill>
                  <a:srgbClr val="0070C0"/>
                </a:solidFill>
              </a:rPr>
              <a:t>; el uso de </a:t>
            </a:r>
            <a:r>
              <a:rPr lang="es-ES" b="1" dirty="0">
                <a:solidFill>
                  <a:srgbClr val="0070C0"/>
                </a:solidFill>
              </a:rPr>
              <a:t>equipos no estables conduce a errores en los resultados de las pruebas.</a:t>
            </a:r>
          </a:p>
          <a:p>
            <a:pPr marL="342900" indent="-342900" algn="just">
              <a:buFont typeface="+mj-lt"/>
              <a:buAutoNum type="arabicPeriod"/>
            </a:pPr>
            <a:r>
              <a:rPr lang="es-ES" b="1" dirty="0">
                <a:solidFill>
                  <a:srgbClr val="0070C0"/>
                </a:solidFill>
              </a:rPr>
              <a:t>Los resultados de las pruebas de fábrica, los procedimientos de prueba aprobados y las hojas de prueba deben ser verificados por el ingeniero de puesta en servicio en el sitio.</a:t>
            </a:r>
          </a:p>
          <a:p>
            <a:pPr marL="342900" indent="-342900" algn="just">
              <a:buFont typeface="+mj-lt"/>
              <a:buAutoNum type="arabicPeriod"/>
            </a:pPr>
            <a:r>
              <a:rPr lang="es-ES" b="1" dirty="0">
                <a:solidFill>
                  <a:srgbClr val="0070C0"/>
                </a:solidFill>
              </a:rPr>
              <a:t>Los comentarios de diseños básicos y detallados deben ser verificados por el ingeniero de puesta en servicio en el sitio.</a:t>
            </a:r>
          </a:p>
          <a:p>
            <a:pPr marL="342900" indent="-342900" algn="just">
              <a:buFont typeface="+mj-lt"/>
              <a:buAutoNum type="arabicPeriod"/>
            </a:pPr>
            <a:r>
              <a:rPr lang="es-ES" b="1" dirty="0">
                <a:solidFill>
                  <a:srgbClr val="0070C0"/>
                </a:solidFill>
              </a:rPr>
              <a:t>Elaborar una lista de tareas pendientes (también conocida como lista de inconvenientes) que incluya los elementos que no se completaron en ninguna prueba de equipo en el sistema eléctrico.</a:t>
            </a:r>
          </a:p>
          <a:p>
            <a:pPr marL="342900" indent="-342900" algn="just">
              <a:buFont typeface="+mj-lt"/>
              <a:buAutoNum type="arabicPeriod"/>
            </a:pPr>
            <a:r>
              <a:rPr lang="es-ES" b="1" dirty="0">
                <a:solidFill>
                  <a:srgbClr val="0070C0"/>
                </a:solidFill>
              </a:rPr>
              <a:t>Realizar un dibujo marcado en el sitio.</a:t>
            </a:r>
          </a:p>
          <a:p>
            <a:pPr marL="342900" indent="-342900" algn="just">
              <a:buFont typeface="+mj-lt"/>
              <a:buAutoNum type="arabicPeriod"/>
            </a:pPr>
            <a:r>
              <a:rPr lang="es-ES" b="1" dirty="0">
                <a:solidFill>
                  <a:srgbClr val="0070C0"/>
                </a:solidFill>
              </a:rPr>
              <a:t>Elaborar el informe final de prueba de puesta en servicio.</a:t>
            </a:r>
          </a:p>
        </p:txBody>
      </p:sp>
    </p:spTree>
    <p:extLst>
      <p:ext uri="{BB962C8B-B14F-4D97-AF65-F5344CB8AC3E}">
        <p14:creationId xmlns:p14="http://schemas.microsoft.com/office/powerpoint/2010/main" val="323779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54182" y="677233"/>
            <a:ext cx="24522545" cy="12886861"/>
          </a:xfrm>
          <a:prstGeom prst="rect">
            <a:avLst/>
          </a:prstGeom>
        </p:spPr>
        <p:txBody>
          <a:bodyPr wrap="square">
            <a:spAutoFit/>
          </a:bodyPr>
          <a:lstStyle/>
          <a:p>
            <a:pPr algn="just"/>
            <a:r>
              <a:rPr lang="es-ES" b="1" dirty="0" smtClean="0"/>
              <a:t>3.2 PUESTA EN MARCHA DEL TRANSFORMADOR DE </a:t>
            </a:r>
            <a:r>
              <a:rPr lang="es-ES" b="1" dirty="0"/>
              <a:t>POTENCIA</a:t>
            </a:r>
          </a:p>
          <a:p>
            <a:pPr algn="just"/>
            <a:r>
              <a:rPr lang="es-ES" b="1" dirty="0"/>
              <a:t>3.2.1 Comprobación visual</a:t>
            </a:r>
          </a:p>
          <a:p>
            <a:pPr algn="just"/>
            <a:endParaRPr lang="es-ES" dirty="0"/>
          </a:p>
          <a:p>
            <a:pPr algn="just"/>
            <a:r>
              <a:rPr lang="es-ES" dirty="0"/>
              <a:t>Se debe realizar una verificación visual de todo el equipo. Estas comprobaciones deben incluir la comprobación del apriete de todos los pernos </a:t>
            </a:r>
            <a:r>
              <a:rPr lang="es-ES" dirty="0" smtClean="0"/>
              <a:t>mediante una llave </a:t>
            </a:r>
            <a:r>
              <a:rPr lang="es-ES" dirty="0"/>
              <a:t>dinamométrica</a:t>
            </a:r>
            <a:r>
              <a:rPr lang="es-ES" dirty="0" smtClean="0"/>
              <a:t>, la </a:t>
            </a:r>
            <a:r>
              <a:rPr lang="es-ES" dirty="0"/>
              <a:t>información de la placa de identificación, todas las conexiones de las tuberías, los puntos de conexión a tierra, los cambiadores de tomas y los ventiladores.</a:t>
            </a:r>
          </a:p>
          <a:p>
            <a:pPr algn="just"/>
            <a:endParaRPr lang="es-ES" dirty="0"/>
          </a:p>
          <a:p>
            <a:pPr algn="just"/>
            <a:r>
              <a:rPr lang="es-ES" b="1" dirty="0"/>
              <a:t>3.2.2 Pruebas eléctricas</a:t>
            </a:r>
          </a:p>
          <a:p>
            <a:pPr algn="just"/>
            <a:endParaRPr lang="es-ES" dirty="0"/>
          </a:p>
          <a:p>
            <a:pPr algn="just"/>
            <a:r>
              <a:rPr lang="es-ES" dirty="0"/>
              <a:t>Una prueba eléctrica puede incluir cualquiera de las siguientes:</a:t>
            </a:r>
          </a:p>
          <a:p>
            <a:pPr algn="just"/>
            <a:endParaRPr lang="es-ES" dirty="0"/>
          </a:p>
          <a:p>
            <a:pPr marL="342900" indent="-342900" algn="just">
              <a:buFont typeface="+mj-lt"/>
              <a:buAutoNum type="arabicPeriod"/>
            </a:pPr>
            <a:r>
              <a:rPr lang="es-ES" dirty="0"/>
              <a:t> </a:t>
            </a:r>
            <a:r>
              <a:rPr lang="es-ES" b="1" dirty="0">
                <a:solidFill>
                  <a:srgbClr val="0070C0"/>
                </a:solidFill>
              </a:rPr>
              <a:t>Resistencia de la aislación del núcleo.</a:t>
            </a:r>
          </a:p>
          <a:p>
            <a:pPr marL="342900" indent="-342900" algn="just">
              <a:buFont typeface="+mj-lt"/>
              <a:buAutoNum type="arabicPeriod"/>
            </a:pPr>
            <a:r>
              <a:rPr lang="es-ES" b="1" dirty="0">
                <a:solidFill>
                  <a:srgbClr val="0070C0"/>
                </a:solidFill>
              </a:rPr>
              <a:t> Resistencia de aislación de bobinado.</a:t>
            </a:r>
          </a:p>
          <a:p>
            <a:pPr marL="342900" indent="-342900" algn="just">
              <a:buFont typeface="+mj-lt"/>
              <a:buAutoNum type="arabicPeriod"/>
            </a:pPr>
            <a:r>
              <a:rPr lang="es-ES" b="1" dirty="0">
                <a:solidFill>
                  <a:srgbClr val="0070C0"/>
                </a:solidFill>
              </a:rPr>
              <a:t> Resistencia del bobinado en todos los </a:t>
            </a:r>
            <a:r>
              <a:rPr lang="es-ES" b="1" dirty="0" err="1">
                <a:solidFill>
                  <a:srgbClr val="0070C0"/>
                </a:solidFill>
              </a:rPr>
              <a:t>TAPs</a:t>
            </a:r>
            <a:r>
              <a:rPr lang="es-ES" b="1" dirty="0">
                <a:solidFill>
                  <a:srgbClr val="0070C0"/>
                </a:solidFill>
              </a:rPr>
              <a:t>.</a:t>
            </a:r>
          </a:p>
          <a:p>
            <a:pPr marL="342900" indent="-342900" algn="just">
              <a:buFont typeface="+mj-lt"/>
              <a:buAutoNum type="arabicPeriod"/>
            </a:pPr>
            <a:r>
              <a:rPr lang="es-ES" b="1" dirty="0">
                <a:solidFill>
                  <a:srgbClr val="0070C0"/>
                </a:solidFill>
              </a:rPr>
              <a:t> Prueba de Tan δ del aislador del transformador.</a:t>
            </a:r>
          </a:p>
          <a:p>
            <a:pPr marL="342900" indent="-342900" algn="just">
              <a:buFont typeface="+mj-lt"/>
              <a:buAutoNum type="arabicPeriod"/>
            </a:pPr>
            <a:r>
              <a:rPr lang="es-ES" b="1" dirty="0">
                <a:solidFill>
                  <a:srgbClr val="0070C0"/>
                </a:solidFill>
              </a:rPr>
              <a:t> Pruebas de polaridad y grupo </a:t>
            </a:r>
            <a:r>
              <a:rPr lang="es-ES" b="1" dirty="0" err="1">
                <a:solidFill>
                  <a:srgbClr val="0070C0"/>
                </a:solidFill>
              </a:rPr>
              <a:t>fasorial</a:t>
            </a:r>
            <a:r>
              <a:rPr lang="es-ES" b="1" dirty="0">
                <a:solidFill>
                  <a:srgbClr val="0070C0"/>
                </a:solidFill>
              </a:rPr>
              <a:t>.</a:t>
            </a:r>
          </a:p>
          <a:p>
            <a:pPr marL="342900" indent="-342900" algn="just">
              <a:buFont typeface="+mj-lt"/>
              <a:buAutoNum type="arabicPeriod"/>
            </a:pPr>
            <a:r>
              <a:rPr lang="es-ES" b="1" dirty="0">
                <a:solidFill>
                  <a:srgbClr val="0070C0"/>
                </a:solidFill>
              </a:rPr>
              <a:t> Prueba de relación de espiras.</a:t>
            </a:r>
          </a:p>
          <a:p>
            <a:pPr marL="342900" indent="-342900" algn="just">
              <a:buFont typeface="+mj-lt"/>
              <a:buAutoNum type="arabicPeriod"/>
            </a:pPr>
            <a:r>
              <a:rPr lang="es-ES" b="1" dirty="0">
                <a:solidFill>
                  <a:srgbClr val="0070C0"/>
                </a:solidFill>
              </a:rPr>
              <a:t> Prueba de funcionamiento local y remoto del cambiador de tomas.</a:t>
            </a:r>
          </a:p>
          <a:p>
            <a:pPr marL="342900" indent="-342900" algn="just">
              <a:buFont typeface="+mj-lt"/>
              <a:buAutoNum type="arabicPeriod"/>
            </a:pPr>
            <a:r>
              <a:rPr lang="es-ES" b="1" dirty="0">
                <a:solidFill>
                  <a:srgbClr val="0070C0"/>
                </a:solidFill>
              </a:rPr>
              <a:t>Prueba de funcionamiento (prueba de rotación y funcionamiento) de los </a:t>
            </a:r>
            <a:r>
              <a:rPr lang="es-ES" b="1" dirty="0" smtClean="0">
                <a:solidFill>
                  <a:srgbClr val="0070C0"/>
                </a:solidFill>
              </a:rPr>
              <a:t>grupos </a:t>
            </a:r>
            <a:r>
              <a:rPr lang="es-ES" b="1" dirty="0">
                <a:solidFill>
                  <a:srgbClr val="0070C0"/>
                </a:solidFill>
              </a:rPr>
              <a:t>de ventiladores 1 y el grupo de ventiladores 2 (cada transformador tiene dos grupos de ventiladores para enfriar).</a:t>
            </a:r>
          </a:p>
          <a:p>
            <a:pPr marL="342900" indent="-342900" algn="just">
              <a:buFont typeface="+mj-lt"/>
              <a:buAutoNum type="arabicPeriod"/>
            </a:pPr>
            <a:r>
              <a:rPr lang="es-ES" b="1" dirty="0">
                <a:solidFill>
                  <a:srgbClr val="0070C0"/>
                </a:solidFill>
              </a:rPr>
              <a:t>Pruebas de corriente de </a:t>
            </a:r>
            <a:r>
              <a:rPr lang="es-ES" b="1" dirty="0" err="1">
                <a:solidFill>
                  <a:srgbClr val="0070C0"/>
                </a:solidFill>
              </a:rPr>
              <a:t>Bushings</a:t>
            </a:r>
            <a:r>
              <a:rPr lang="es-ES" b="1" dirty="0">
                <a:solidFill>
                  <a:srgbClr val="0070C0"/>
                </a:solidFill>
              </a:rPr>
              <a:t> del transformador.</a:t>
            </a:r>
          </a:p>
          <a:p>
            <a:pPr marL="342900" indent="-342900" algn="just">
              <a:buFont typeface="+mj-lt"/>
              <a:buAutoNum type="arabicPeriod"/>
            </a:pPr>
            <a:r>
              <a:rPr lang="es-ES" b="1" dirty="0">
                <a:solidFill>
                  <a:srgbClr val="0070C0"/>
                </a:solidFill>
              </a:rPr>
              <a:t>Prueba de alta tensión de avería de muestra de aceite</a:t>
            </a:r>
            <a:r>
              <a:rPr lang="es-ES" b="1" dirty="0" smtClean="0">
                <a:solidFill>
                  <a:srgbClr val="0070C0"/>
                </a:solidFill>
              </a:rPr>
              <a:t>. Estas </a:t>
            </a:r>
            <a:r>
              <a:rPr lang="es-ES" b="1" dirty="0">
                <a:solidFill>
                  <a:srgbClr val="0070C0"/>
                </a:solidFill>
              </a:rPr>
              <a:t>pruebas se explican en detalle en los siguientes capítulos.</a:t>
            </a:r>
          </a:p>
        </p:txBody>
      </p:sp>
    </p:spTree>
    <p:extLst>
      <p:ext uri="{BB962C8B-B14F-4D97-AF65-F5344CB8AC3E}">
        <p14:creationId xmlns:p14="http://schemas.microsoft.com/office/powerpoint/2010/main" val="956635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65017" y="843487"/>
            <a:ext cx="24467127" cy="9979014"/>
          </a:xfrm>
          <a:prstGeom prst="rect">
            <a:avLst/>
          </a:prstGeom>
        </p:spPr>
        <p:txBody>
          <a:bodyPr wrap="square">
            <a:spAutoFit/>
          </a:bodyPr>
          <a:lstStyle/>
          <a:p>
            <a:pPr algn="just"/>
            <a:r>
              <a:rPr lang="es-ES" b="1" dirty="0"/>
              <a:t>3.3 PRUEBA DEL SUPRESOR DE SOBRETENSIONES</a:t>
            </a:r>
          </a:p>
          <a:p>
            <a:pPr algn="just"/>
            <a:endParaRPr lang="es-ES" dirty="0"/>
          </a:p>
          <a:p>
            <a:pPr algn="just"/>
            <a:r>
              <a:rPr lang="es-ES" dirty="0"/>
              <a:t>Las comprobaciones visuales deben incluir la placa de identificación, todas las conexiones, la conexión a tierra y todos los elementos relacionados según el manual de instrucciones.</a:t>
            </a:r>
          </a:p>
          <a:p>
            <a:pPr algn="just"/>
            <a:endParaRPr lang="es-ES" dirty="0"/>
          </a:p>
          <a:p>
            <a:pPr algn="just"/>
            <a:r>
              <a:rPr lang="es-ES" b="1" dirty="0"/>
              <a:t>3.3.1 Comprobaciones visuales</a:t>
            </a:r>
          </a:p>
          <a:p>
            <a:pPr algn="just"/>
            <a:endParaRPr lang="es-ES" dirty="0"/>
          </a:p>
          <a:p>
            <a:pPr algn="just"/>
            <a:r>
              <a:rPr lang="es-ES" dirty="0"/>
              <a:t>Comprobaciones visuales de la placa de identificación, las conexiones, la conexión a tierra y todos los elementos </a:t>
            </a:r>
          </a:p>
          <a:p>
            <a:pPr algn="just"/>
            <a:r>
              <a:rPr lang="es-ES" dirty="0"/>
              <a:t>relacionados según el manual de instrucciones.</a:t>
            </a:r>
          </a:p>
          <a:p>
            <a:pPr algn="just"/>
            <a:endParaRPr lang="es-ES" dirty="0"/>
          </a:p>
          <a:p>
            <a:pPr algn="just"/>
            <a:r>
              <a:rPr lang="es-ES" b="1" dirty="0"/>
              <a:t>3.3.2 Pruebas eléctricas</a:t>
            </a:r>
          </a:p>
          <a:p>
            <a:pPr algn="just"/>
            <a:endParaRPr lang="es-ES" dirty="0"/>
          </a:p>
          <a:p>
            <a:pPr algn="just"/>
            <a:r>
              <a:rPr lang="es-ES" dirty="0"/>
              <a:t>Una prueba eléctrica puede incluir cualquiera de las siguientes:</a:t>
            </a:r>
          </a:p>
          <a:p>
            <a:pPr algn="just"/>
            <a:endParaRPr lang="es-ES" dirty="0"/>
          </a:p>
          <a:p>
            <a:pPr marL="342900" indent="-342900" algn="just">
              <a:buFont typeface="+mj-lt"/>
              <a:buAutoNum type="arabicPeriod"/>
            </a:pPr>
            <a:r>
              <a:rPr lang="es-ES" b="1" dirty="0">
                <a:solidFill>
                  <a:srgbClr val="0070C0"/>
                </a:solidFill>
              </a:rPr>
              <a:t>Prueba de resistencia de aislación.</a:t>
            </a:r>
          </a:p>
          <a:p>
            <a:pPr marL="342900" indent="-342900" algn="just">
              <a:buFont typeface="+mj-lt"/>
              <a:buAutoNum type="arabicPeriod"/>
            </a:pPr>
            <a:r>
              <a:rPr lang="es-ES" b="1" dirty="0">
                <a:solidFill>
                  <a:srgbClr val="0070C0"/>
                </a:solidFill>
              </a:rPr>
              <a:t>Prueba de tan δ.</a:t>
            </a:r>
          </a:p>
          <a:p>
            <a:pPr marL="342900" indent="-342900" algn="just">
              <a:buFont typeface="+mj-lt"/>
              <a:buAutoNum type="arabicPeriod"/>
            </a:pPr>
            <a:r>
              <a:rPr lang="es-ES" b="1" dirty="0">
                <a:solidFill>
                  <a:srgbClr val="0070C0"/>
                </a:solidFill>
              </a:rPr>
              <a:t>Medida de la corriente de fuga.</a:t>
            </a:r>
          </a:p>
        </p:txBody>
      </p:sp>
    </p:spTree>
    <p:extLst>
      <p:ext uri="{BB962C8B-B14F-4D97-AF65-F5344CB8AC3E}">
        <p14:creationId xmlns:p14="http://schemas.microsoft.com/office/powerpoint/2010/main" val="1326883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54181" y="677233"/>
            <a:ext cx="24467127" cy="13468431"/>
          </a:xfrm>
          <a:prstGeom prst="rect">
            <a:avLst/>
          </a:prstGeom>
        </p:spPr>
        <p:txBody>
          <a:bodyPr wrap="square">
            <a:spAutoFit/>
          </a:bodyPr>
          <a:lstStyle/>
          <a:p>
            <a:pPr algn="just"/>
            <a:r>
              <a:rPr lang="es-ES" b="1" dirty="0" smtClean="0"/>
              <a:t>3.4 PRUEBAS DE PUESTA EN SERVICIO DEL </a:t>
            </a:r>
            <a:r>
              <a:rPr lang="es-ES" b="1" dirty="0"/>
              <a:t>TRANSFORMADOR DE CORRIENTE</a:t>
            </a:r>
          </a:p>
          <a:p>
            <a:pPr algn="just"/>
            <a:r>
              <a:rPr lang="es-ES" b="1" dirty="0"/>
              <a:t>3.4.1 Comprobaciones visuales</a:t>
            </a:r>
          </a:p>
          <a:p>
            <a:pPr algn="just"/>
            <a:endParaRPr lang="es-ES" dirty="0"/>
          </a:p>
          <a:p>
            <a:pPr algn="just"/>
            <a:r>
              <a:rPr lang="es-ES" dirty="0"/>
              <a:t>Verificar visualmente si hay daños, grietas o fugas de aceite en el CT.</a:t>
            </a:r>
          </a:p>
          <a:p>
            <a:pPr algn="just"/>
            <a:endParaRPr lang="es-ES" dirty="0"/>
          </a:p>
          <a:p>
            <a:pPr algn="just"/>
            <a:r>
              <a:rPr lang="es-ES" b="1" dirty="0"/>
              <a:t>3.4.2 Pruebas eléctricas de puesta en servicio</a:t>
            </a:r>
          </a:p>
          <a:p>
            <a:pPr algn="just"/>
            <a:endParaRPr lang="es-ES" dirty="0"/>
          </a:p>
          <a:p>
            <a:pPr algn="just"/>
            <a:r>
              <a:rPr lang="es-ES" dirty="0" smtClean="0"/>
              <a:t>Una prueba eléctrica puede incluir cualquiera de las </a:t>
            </a:r>
            <a:r>
              <a:rPr lang="es-ES" dirty="0"/>
              <a:t>siguientes:</a:t>
            </a:r>
          </a:p>
          <a:p>
            <a:pPr algn="just"/>
            <a:endParaRPr lang="es-ES" dirty="0"/>
          </a:p>
          <a:p>
            <a:pPr marL="342900" indent="-342900" algn="just">
              <a:buFont typeface="+mj-lt"/>
              <a:buAutoNum type="arabicPeriod"/>
            </a:pPr>
            <a:r>
              <a:rPr lang="es-ES" b="1" dirty="0">
                <a:solidFill>
                  <a:srgbClr val="0070C0"/>
                </a:solidFill>
              </a:rPr>
              <a:t>Prueba de resistencia de aislación.</a:t>
            </a:r>
          </a:p>
          <a:p>
            <a:pPr marL="342900" indent="-342900" algn="just">
              <a:buFont typeface="+mj-lt"/>
              <a:buAutoNum type="arabicPeriod"/>
            </a:pPr>
            <a:r>
              <a:rPr lang="es-ES" b="1" dirty="0">
                <a:solidFill>
                  <a:srgbClr val="0070C0"/>
                </a:solidFill>
              </a:rPr>
              <a:t>Prueba de resistencia de bobinado.</a:t>
            </a:r>
          </a:p>
          <a:p>
            <a:pPr marL="342900" indent="-342900" algn="just">
              <a:buFont typeface="+mj-lt"/>
              <a:buAutoNum type="arabicPeriod"/>
            </a:pPr>
            <a:r>
              <a:rPr lang="es-ES" b="1" dirty="0">
                <a:solidFill>
                  <a:srgbClr val="0070C0"/>
                </a:solidFill>
              </a:rPr>
              <a:t>Prueba de polaridad.</a:t>
            </a:r>
          </a:p>
          <a:p>
            <a:pPr marL="342900" indent="-342900" algn="just">
              <a:buFont typeface="+mj-lt"/>
              <a:buAutoNum type="arabicPeriod"/>
            </a:pPr>
            <a:r>
              <a:rPr lang="es-ES" b="1" dirty="0">
                <a:solidFill>
                  <a:srgbClr val="0070C0"/>
                </a:solidFill>
              </a:rPr>
              <a:t>Prueba de relación por inyección primaria.</a:t>
            </a:r>
          </a:p>
          <a:p>
            <a:pPr marL="342900" indent="-342900" algn="just">
              <a:buFont typeface="+mj-lt"/>
              <a:buAutoNum type="arabicPeriod"/>
            </a:pPr>
            <a:r>
              <a:rPr lang="es-ES" b="1" dirty="0">
                <a:solidFill>
                  <a:srgbClr val="0070C0"/>
                </a:solidFill>
              </a:rPr>
              <a:t>Prueba de corriente </a:t>
            </a:r>
            <a:r>
              <a:rPr lang="es-ES" b="1" dirty="0" err="1">
                <a:solidFill>
                  <a:srgbClr val="0070C0"/>
                </a:solidFill>
              </a:rPr>
              <a:t>magnetizante</a:t>
            </a:r>
            <a:r>
              <a:rPr lang="es-ES" b="1" dirty="0">
                <a:solidFill>
                  <a:srgbClr val="0070C0"/>
                </a:solidFill>
              </a:rPr>
              <a:t>.</a:t>
            </a:r>
          </a:p>
          <a:p>
            <a:pPr marL="342900" indent="-342900" algn="just">
              <a:buFont typeface="+mj-lt"/>
              <a:buAutoNum type="arabicPeriod"/>
            </a:pPr>
            <a:r>
              <a:rPr lang="es-ES" b="1" dirty="0">
                <a:solidFill>
                  <a:srgbClr val="0070C0"/>
                </a:solidFill>
              </a:rPr>
              <a:t>Prueba de carga de resistencia de lazo de conexión.</a:t>
            </a:r>
          </a:p>
          <a:p>
            <a:pPr marL="342900" indent="-342900" algn="just">
              <a:buFont typeface="+mj-lt"/>
              <a:buAutoNum type="arabicPeriod"/>
            </a:pPr>
            <a:r>
              <a:rPr lang="es-ES" b="1" dirty="0">
                <a:solidFill>
                  <a:srgbClr val="0070C0"/>
                </a:solidFill>
              </a:rPr>
              <a:t>Continuidad de circuitos secundarios. Terminaciones</a:t>
            </a:r>
            <a:r>
              <a:rPr lang="es-ES" b="1" dirty="0" smtClean="0">
                <a:solidFill>
                  <a:srgbClr val="0070C0"/>
                </a:solidFill>
              </a:rPr>
              <a:t>, conexiones de cortocircuito </a:t>
            </a:r>
            <a:r>
              <a:rPr lang="es-ES" b="1" dirty="0" err="1" smtClean="0">
                <a:solidFill>
                  <a:srgbClr val="0070C0"/>
                </a:solidFill>
              </a:rPr>
              <a:t>porpruebas</a:t>
            </a:r>
            <a:r>
              <a:rPr lang="es-ES" b="1" dirty="0" smtClean="0">
                <a:solidFill>
                  <a:srgbClr val="0070C0"/>
                </a:solidFill>
              </a:rPr>
              <a:t> </a:t>
            </a:r>
            <a:r>
              <a:rPr lang="es-ES" b="1" dirty="0">
                <a:solidFill>
                  <a:srgbClr val="0070C0"/>
                </a:solidFill>
              </a:rPr>
              <a:t>de inyección primaria y secundaria.</a:t>
            </a:r>
          </a:p>
          <a:p>
            <a:pPr marL="342900" indent="-342900" algn="just">
              <a:buFont typeface="+mj-lt"/>
              <a:buAutoNum type="arabicPeriod"/>
            </a:pPr>
            <a:r>
              <a:rPr lang="es-ES" b="1" dirty="0" err="1">
                <a:solidFill>
                  <a:srgbClr val="0070C0"/>
                </a:solidFill>
              </a:rPr>
              <a:t>rueba</a:t>
            </a:r>
            <a:r>
              <a:rPr lang="es-ES" b="1" dirty="0">
                <a:solidFill>
                  <a:srgbClr val="0070C0"/>
                </a:solidFill>
              </a:rPr>
              <a:t> alta tensión, que se realiza durante la prueba de alta tensión de la subestación aislada en aire o en la subestación aislada en gas (GIS) en las etapas finales de las pruebas de </a:t>
            </a:r>
            <a:r>
              <a:rPr lang="es-ES" b="1" dirty="0" smtClean="0">
                <a:solidFill>
                  <a:srgbClr val="0070C0"/>
                </a:solidFill>
              </a:rPr>
              <a:t>puesta en servicio, pero con </a:t>
            </a:r>
            <a:r>
              <a:rPr lang="es-ES" b="1" dirty="0">
                <a:solidFill>
                  <a:srgbClr val="0070C0"/>
                </a:solidFill>
              </a:rPr>
              <a:t>la </a:t>
            </a:r>
            <a:r>
              <a:rPr lang="es-ES" b="1" dirty="0" smtClean="0">
                <a:solidFill>
                  <a:srgbClr val="0070C0"/>
                </a:solidFill>
              </a:rPr>
              <a:t>desconexión de </a:t>
            </a:r>
            <a:r>
              <a:rPr lang="es-ES" b="1" dirty="0">
                <a:solidFill>
                  <a:srgbClr val="0070C0"/>
                </a:solidFill>
              </a:rPr>
              <a:t>las conexiones de </a:t>
            </a:r>
            <a:r>
              <a:rPr lang="es-ES" b="1" dirty="0" smtClean="0">
                <a:solidFill>
                  <a:srgbClr val="0070C0"/>
                </a:solidFill>
              </a:rPr>
              <a:t>los transformadores </a:t>
            </a:r>
            <a:r>
              <a:rPr lang="es-ES" b="1" dirty="0">
                <a:solidFill>
                  <a:srgbClr val="0070C0"/>
                </a:solidFill>
              </a:rPr>
              <a:t>de corriente (CT) a los relés y cortocircuitando los secundarios de los CT durante la prueba de alta tensión.</a:t>
            </a:r>
          </a:p>
          <a:p>
            <a:pPr marL="342900" indent="-342900" algn="just">
              <a:buFont typeface="+mj-lt"/>
              <a:buAutoNum type="arabicPeriod"/>
            </a:pPr>
            <a:r>
              <a:rPr lang="es-ES" b="1" dirty="0" err="1">
                <a:solidFill>
                  <a:srgbClr val="0070C0"/>
                </a:solidFill>
              </a:rPr>
              <a:t>Desmagnetización</a:t>
            </a:r>
            <a:r>
              <a:rPr lang="es-ES" b="1" dirty="0">
                <a:solidFill>
                  <a:srgbClr val="0070C0"/>
                </a:solidFill>
              </a:rPr>
              <a:t> de los núcleos de los TC conectándolos secundarios de los TC a tierra al final de todas las pruebas. Ver el Capítulo 10, Transformadores de Corriente, para obtener más detalles.</a:t>
            </a:r>
          </a:p>
        </p:txBody>
      </p:sp>
    </p:spTree>
    <p:extLst>
      <p:ext uri="{BB962C8B-B14F-4D97-AF65-F5344CB8AC3E}">
        <p14:creationId xmlns:p14="http://schemas.microsoft.com/office/powerpoint/2010/main" val="146405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54181" y="350213"/>
            <a:ext cx="24411709" cy="13468431"/>
          </a:xfrm>
          <a:prstGeom prst="rect">
            <a:avLst/>
          </a:prstGeom>
        </p:spPr>
        <p:txBody>
          <a:bodyPr wrap="square">
            <a:spAutoFit/>
          </a:bodyPr>
          <a:lstStyle/>
          <a:p>
            <a:pPr algn="just"/>
            <a:r>
              <a:rPr lang="es-ES" b="1" dirty="0" smtClean="0"/>
              <a:t>3.5 PRUEBAS DE PUESTA EN MARCHA DEL </a:t>
            </a:r>
            <a:r>
              <a:rPr lang="es-ES" b="1" dirty="0"/>
              <a:t>TRANSFORMADOR DE TENSIÓN</a:t>
            </a:r>
          </a:p>
          <a:p>
            <a:pPr algn="just"/>
            <a:r>
              <a:rPr lang="es-ES" b="1" dirty="0"/>
              <a:t>3.5.1 Comprobaciones visuales</a:t>
            </a:r>
          </a:p>
          <a:p>
            <a:pPr algn="just"/>
            <a:r>
              <a:rPr lang="es-ES" dirty="0"/>
              <a:t>Verificar </a:t>
            </a:r>
            <a:r>
              <a:rPr lang="es-ES" dirty="0" smtClean="0"/>
              <a:t>visualmente si hay daños</a:t>
            </a:r>
            <a:r>
              <a:rPr lang="es-ES" dirty="0"/>
              <a:t>, grietas </a:t>
            </a:r>
            <a:r>
              <a:rPr lang="es-ES" dirty="0" smtClean="0"/>
              <a:t>o fugas de aceite </a:t>
            </a:r>
            <a:r>
              <a:rPr lang="es-ES" dirty="0"/>
              <a:t>en el VT.</a:t>
            </a:r>
          </a:p>
          <a:p>
            <a:pPr algn="just"/>
            <a:r>
              <a:rPr lang="es-ES" b="1" dirty="0"/>
              <a:t>3.5.2 Pruebas de puesta en servicio eléctrica</a:t>
            </a:r>
          </a:p>
          <a:p>
            <a:pPr algn="just"/>
            <a:r>
              <a:rPr lang="es-ES" dirty="0" smtClean="0"/>
              <a:t>Una prueba eléctrica puede incluir cualquiera de las </a:t>
            </a:r>
            <a:r>
              <a:rPr lang="es-ES" dirty="0"/>
              <a:t>siguientes:</a:t>
            </a:r>
          </a:p>
          <a:p>
            <a:pPr marL="342900" indent="-342900" algn="just">
              <a:buFont typeface="+mj-lt"/>
              <a:buAutoNum type="arabicPeriod"/>
            </a:pPr>
            <a:r>
              <a:rPr lang="es-ES" b="1" dirty="0">
                <a:solidFill>
                  <a:srgbClr val="0070C0"/>
                </a:solidFill>
              </a:rPr>
              <a:t>Prueba de resistencia de bobinado.</a:t>
            </a:r>
          </a:p>
          <a:p>
            <a:pPr marL="342900" indent="-342900" algn="just">
              <a:buFont typeface="+mj-lt"/>
              <a:buAutoNum type="arabicPeriod"/>
            </a:pPr>
            <a:r>
              <a:rPr lang="es-ES" b="1" dirty="0">
                <a:solidFill>
                  <a:srgbClr val="0070C0"/>
                </a:solidFill>
              </a:rPr>
              <a:t>Prueba de resistencia de aislación.</a:t>
            </a:r>
          </a:p>
          <a:p>
            <a:pPr marL="342900" indent="-342900" algn="just">
              <a:buFont typeface="+mj-lt"/>
              <a:buAutoNum type="arabicPeriod"/>
            </a:pPr>
            <a:r>
              <a:rPr lang="es-ES" b="1" dirty="0">
                <a:solidFill>
                  <a:srgbClr val="0070C0"/>
                </a:solidFill>
              </a:rPr>
              <a:t>Prueba de relación de transformación.</a:t>
            </a:r>
          </a:p>
          <a:p>
            <a:pPr marL="342900" indent="-342900" algn="just">
              <a:buFont typeface="+mj-lt"/>
              <a:buAutoNum type="arabicPeriod"/>
            </a:pPr>
            <a:r>
              <a:rPr lang="es-ES" b="1" dirty="0">
                <a:solidFill>
                  <a:srgbClr val="0070C0"/>
                </a:solidFill>
              </a:rPr>
              <a:t>Prueba de polaridad.</a:t>
            </a:r>
          </a:p>
          <a:p>
            <a:pPr marL="342900" indent="-342900" algn="just">
              <a:buFont typeface="+mj-lt"/>
              <a:buAutoNum type="arabicPeriod"/>
            </a:pPr>
            <a:r>
              <a:rPr lang="es-ES" b="1" dirty="0">
                <a:solidFill>
                  <a:srgbClr val="0070C0"/>
                </a:solidFill>
              </a:rPr>
              <a:t>Prueba de actuación de los interruptores en miniatura (MCB) por inyección en los circuitos secundarios de transferencia de tensión.</a:t>
            </a:r>
          </a:p>
          <a:p>
            <a:pPr marL="342900" indent="-342900" algn="just">
              <a:buFont typeface="+mj-lt"/>
              <a:buAutoNum type="arabicPeriod"/>
            </a:pPr>
            <a:r>
              <a:rPr lang="es-ES" b="1" dirty="0">
                <a:solidFill>
                  <a:srgbClr val="0070C0"/>
                </a:solidFill>
              </a:rPr>
              <a:t>Prueba de fases.</a:t>
            </a:r>
          </a:p>
          <a:p>
            <a:pPr marL="342900" indent="-342900" algn="just">
              <a:buFont typeface="+mj-lt"/>
              <a:buAutoNum type="arabicPeriod"/>
            </a:pPr>
            <a:r>
              <a:rPr lang="es-ES" b="1" dirty="0">
                <a:solidFill>
                  <a:srgbClr val="0070C0"/>
                </a:solidFill>
              </a:rPr>
              <a:t>Prueba de resistencia del lazo de carga.</a:t>
            </a:r>
          </a:p>
          <a:p>
            <a:pPr marL="342900" indent="-342900" algn="just">
              <a:buFont typeface="+mj-lt"/>
              <a:buAutoNum type="arabicPeriod"/>
            </a:pPr>
            <a:r>
              <a:rPr lang="es-ES" b="1" dirty="0">
                <a:solidFill>
                  <a:srgbClr val="0070C0"/>
                </a:solidFill>
              </a:rPr>
              <a:t>Prueba de tan δ.</a:t>
            </a:r>
          </a:p>
          <a:p>
            <a:pPr algn="just"/>
            <a:r>
              <a:rPr lang="es-ES" b="1" dirty="0" smtClean="0"/>
              <a:t>3.6 PRUEBA </a:t>
            </a:r>
            <a:r>
              <a:rPr lang="es-ES" b="1" dirty="0"/>
              <a:t>DE PUESTA EN MARCHA DE SWITCHGEAR AISLADOS EN GAS</a:t>
            </a:r>
          </a:p>
          <a:p>
            <a:pPr algn="just"/>
            <a:r>
              <a:rPr lang="es-ES" b="1" dirty="0"/>
              <a:t>3.6.1 Comprobación visual y pruebas mecánicas</a:t>
            </a:r>
          </a:p>
          <a:p>
            <a:pPr algn="just"/>
            <a:r>
              <a:rPr lang="es-ES" dirty="0" smtClean="0"/>
              <a:t>Las comprobaciones deben incluir </a:t>
            </a:r>
            <a:r>
              <a:rPr lang="es-ES" dirty="0"/>
              <a:t>la información </a:t>
            </a:r>
            <a:r>
              <a:rPr lang="es-ES" dirty="0" smtClean="0"/>
              <a:t>de la </a:t>
            </a:r>
            <a:r>
              <a:rPr lang="es-ES" dirty="0"/>
              <a:t>placa de identificación de todos los componentes [p. Ej., Interruptor (CB), seccionador de puesta a tierra (ES), seccionador (DS), transformador de tensión (VT), transformador de corriente (CT)], </a:t>
            </a:r>
            <a:r>
              <a:rPr lang="es-ES" dirty="0" smtClean="0"/>
              <a:t>puesta a tierra del gabinete, unidad de manipulación </a:t>
            </a:r>
            <a:r>
              <a:rPr lang="es-ES" dirty="0"/>
              <a:t>de gas, enclavamientos mecánicos y una prueba de punto </a:t>
            </a:r>
            <a:r>
              <a:rPr lang="es-ES" dirty="0" err="1"/>
              <a:t>derocío</a:t>
            </a:r>
            <a:r>
              <a:rPr lang="es-ES" dirty="0"/>
              <a:t> para cada compartimento de gas a la presión de gas nominal de cada compartimento.</a:t>
            </a:r>
          </a:p>
          <a:p>
            <a:pPr algn="just"/>
            <a:r>
              <a:rPr lang="es-ES" dirty="0"/>
              <a:t>Se debe realizar una prueba de fuga de </a:t>
            </a:r>
            <a:r>
              <a:rPr lang="es-ES" dirty="0" smtClean="0"/>
              <a:t>gas para todas las </a:t>
            </a:r>
            <a:r>
              <a:rPr lang="es-ES" dirty="0"/>
              <a:t>juntas utilizando detectores de gas o una prueba de bolsa de plástico alrededor de las juntas. Las pruebas deben incluir el funcionamiento </a:t>
            </a:r>
            <a:r>
              <a:rPr lang="es-ES" dirty="0" smtClean="0"/>
              <a:t>de las alarmas del interruptor de densidad del gas </a:t>
            </a:r>
            <a:r>
              <a:rPr lang="es-ES" dirty="0"/>
              <a:t>y las señales </a:t>
            </a:r>
            <a:r>
              <a:rPr lang="es-ES" dirty="0" smtClean="0"/>
              <a:t>de disparo </a:t>
            </a:r>
            <a:r>
              <a:rPr lang="es-ES" dirty="0"/>
              <a:t>y las funciones </a:t>
            </a:r>
            <a:r>
              <a:rPr lang="es-ES" dirty="0" smtClean="0"/>
              <a:t>de bloqueo</a:t>
            </a:r>
            <a:r>
              <a:rPr lang="es-ES" dirty="0"/>
              <a:t>, y el funcionamiento de los interruptores automáticos, DS, ES y LCC.</a:t>
            </a:r>
            <a:endParaRPr lang="en-US" dirty="0"/>
          </a:p>
        </p:txBody>
      </p:sp>
    </p:spTree>
    <p:extLst>
      <p:ext uri="{BB962C8B-B14F-4D97-AF65-F5344CB8AC3E}">
        <p14:creationId xmlns:p14="http://schemas.microsoft.com/office/powerpoint/2010/main" val="1291857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37309" y="411849"/>
            <a:ext cx="24356291" cy="9979014"/>
          </a:xfrm>
          <a:prstGeom prst="rect">
            <a:avLst/>
          </a:prstGeom>
        </p:spPr>
        <p:txBody>
          <a:bodyPr wrap="square">
            <a:spAutoFit/>
          </a:bodyPr>
          <a:lstStyle/>
          <a:p>
            <a:pPr algn="just"/>
            <a:r>
              <a:rPr lang="es-ES" b="1" dirty="0"/>
              <a:t>3.6.2 Pruebas eléctricas</a:t>
            </a:r>
          </a:p>
          <a:p>
            <a:pPr algn="just"/>
            <a:endParaRPr lang="es-ES" dirty="0"/>
          </a:p>
          <a:p>
            <a:pPr algn="just"/>
            <a:r>
              <a:rPr lang="es-ES" dirty="0" smtClean="0"/>
              <a:t>Una prueba eléctrica puede incluir cualquiera de las </a:t>
            </a:r>
            <a:r>
              <a:rPr lang="es-ES" dirty="0"/>
              <a:t>siguientes:</a:t>
            </a:r>
          </a:p>
          <a:p>
            <a:pPr algn="just"/>
            <a:endParaRPr lang="es-ES" dirty="0"/>
          </a:p>
          <a:p>
            <a:pPr marL="342900" indent="-342900" algn="just">
              <a:buFont typeface="+mj-lt"/>
              <a:buAutoNum type="arabicPeriod"/>
            </a:pPr>
            <a:r>
              <a:rPr lang="es-ES" b="1" dirty="0">
                <a:solidFill>
                  <a:srgbClr val="0070C0"/>
                </a:solidFill>
              </a:rPr>
              <a:t>Prueba de resistencia </a:t>
            </a:r>
            <a:r>
              <a:rPr lang="es-ES" b="1" dirty="0" smtClean="0">
                <a:solidFill>
                  <a:srgbClr val="0070C0"/>
                </a:solidFill>
              </a:rPr>
              <a:t>de aislación </a:t>
            </a:r>
            <a:r>
              <a:rPr lang="es-ES" b="1" dirty="0">
                <a:solidFill>
                  <a:srgbClr val="0070C0"/>
                </a:solidFill>
              </a:rPr>
              <a:t>para todo el cableado y cables.</a:t>
            </a:r>
          </a:p>
          <a:p>
            <a:pPr marL="342900" indent="-342900" algn="just">
              <a:buFont typeface="+mj-lt"/>
              <a:buAutoNum type="arabicPeriod"/>
            </a:pPr>
            <a:r>
              <a:rPr lang="es-ES" b="1" dirty="0">
                <a:solidFill>
                  <a:srgbClr val="0070C0"/>
                </a:solidFill>
              </a:rPr>
              <a:t>Prueba de circuito de enclavamiento.</a:t>
            </a:r>
          </a:p>
          <a:p>
            <a:pPr marL="342900" indent="-342900" algn="just">
              <a:buFont typeface="+mj-lt"/>
              <a:buAutoNum type="arabicPeriod"/>
            </a:pPr>
            <a:r>
              <a:rPr lang="es-ES" b="1" dirty="0" smtClean="0">
                <a:solidFill>
                  <a:srgbClr val="0070C0"/>
                </a:solidFill>
              </a:rPr>
              <a:t>Pruebas de resistencia de las uniones de barras </a:t>
            </a:r>
            <a:r>
              <a:rPr lang="es-ES" b="1" dirty="0">
                <a:solidFill>
                  <a:srgbClr val="0070C0"/>
                </a:solidFill>
              </a:rPr>
              <a:t>colectoras a 100 A de CC</a:t>
            </a:r>
          </a:p>
          <a:p>
            <a:pPr marL="342900" indent="-342900" algn="just">
              <a:buFont typeface="+mj-lt"/>
              <a:buAutoNum type="arabicPeriod"/>
            </a:pPr>
            <a:r>
              <a:rPr lang="es-ES" b="1" dirty="0">
                <a:solidFill>
                  <a:srgbClr val="0070C0"/>
                </a:solidFill>
              </a:rPr>
              <a:t>Resistencia a tierra a 100 A CC</a:t>
            </a:r>
          </a:p>
          <a:p>
            <a:pPr marL="342900" indent="-342900" algn="just">
              <a:buFont typeface="+mj-lt"/>
              <a:buAutoNum type="arabicPeriod"/>
            </a:pPr>
            <a:r>
              <a:rPr lang="es-ES" b="1" dirty="0">
                <a:solidFill>
                  <a:srgbClr val="0070C0"/>
                </a:solidFill>
              </a:rPr>
              <a:t>Verificaciones de funcionamiento de la LCC, incluida la unidad de control de bahía, enclavamientos, alarmas y circuitos de interfaz entre el </a:t>
            </a:r>
            <a:r>
              <a:rPr lang="es-ES" b="1" dirty="0" smtClean="0">
                <a:solidFill>
                  <a:srgbClr val="0070C0"/>
                </a:solidFill>
              </a:rPr>
              <a:t>GIS y los circuitos de </a:t>
            </a:r>
            <a:r>
              <a:rPr lang="es-ES" b="1" dirty="0">
                <a:solidFill>
                  <a:srgbClr val="0070C0"/>
                </a:solidFill>
              </a:rPr>
              <a:t>protección y control.</a:t>
            </a:r>
          </a:p>
          <a:p>
            <a:pPr marL="342900" indent="-342900" algn="just">
              <a:buFont typeface="+mj-lt"/>
              <a:buAutoNum type="arabicPeriod"/>
            </a:pPr>
            <a:r>
              <a:rPr lang="es-ES" b="1" dirty="0">
                <a:solidFill>
                  <a:srgbClr val="0070C0"/>
                </a:solidFill>
              </a:rPr>
              <a:t>Pruebas de </a:t>
            </a:r>
            <a:r>
              <a:rPr lang="es-ES" b="1" dirty="0" smtClean="0">
                <a:solidFill>
                  <a:srgbClr val="0070C0"/>
                </a:solidFill>
              </a:rPr>
              <a:t>interruptores automáticos, temporización </a:t>
            </a:r>
            <a:r>
              <a:rPr lang="es-ES" b="1" dirty="0">
                <a:solidFill>
                  <a:srgbClr val="0070C0"/>
                </a:solidFill>
              </a:rPr>
              <a:t>(cierre y apertura) DS (cierre y apertura) incluidos los contactos auxiliares especiales de DS utilizados en el esquema de </a:t>
            </a:r>
            <a:r>
              <a:rPr lang="es-ES" b="1" dirty="0" smtClean="0">
                <a:solidFill>
                  <a:srgbClr val="0070C0"/>
                </a:solidFill>
              </a:rPr>
              <a:t>protección de </a:t>
            </a:r>
            <a:r>
              <a:rPr lang="es-ES" b="1" dirty="0">
                <a:solidFill>
                  <a:srgbClr val="0070C0"/>
                </a:solidFill>
              </a:rPr>
              <a:t>barras </a:t>
            </a:r>
            <a:r>
              <a:rPr lang="es-ES" b="1" dirty="0" smtClean="0">
                <a:solidFill>
                  <a:srgbClr val="0070C0"/>
                </a:solidFill>
              </a:rPr>
              <a:t>y una verificación del </a:t>
            </a:r>
            <a:r>
              <a:rPr lang="es-ES" b="1" dirty="0">
                <a:solidFill>
                  <a:srgbClr val="0070C0"/>
                </a:solidFill>
              </a:rPr>
              <a:t>mecanismo CB.</a:t>
            </a:r>
          </a:p>
          <a:p>
            <a:pPr marL="342900" indent="-342900" algn="just">
              <a:buFont typeface="+mj-lt"/>
              <a:buAutoNum type="arabicPeriod"/>
            </a:pPr>
            <a:r>
              <a:rPr lang="es-ES" b="1" dirty="0">
                <a:solidFill>
                  <a:srgbClr val="0070C0"/>
                </a:solidFill>
              </a:rPr>
              <a:t>Pruebas </a:t>
            </a:r>
            <a:r>
              <a:rPr lang="es-ES" b="1" dirty="0" smtClean="0">
                <a:solidFill>
                  <a:srgbClr val="0070C0"/>
                </a:solidFill>
              </a:rPr>
              <a:t>de TV </a:t>
            </a:r>
            <a:r>
              <a:rPr lang="es-ES" b="1" dirty="0">
                <a:solidFill>
                  <a:srgbClr val="0070C0"/>
                </a:solidFill>
              </a:rPr>
              <a:t>y TC.</a:t>
            </a:r>
          </a:p>
          <a:p>
            <a:pPr marL="342900" indent="-342900" algn="just">
              <a:buFont typeface="+mj-lt"/>
              <a:buAutoNum type="arabicPeriod"/>
            </a:pPr>
            <a:r>
              <a:rPr lang="es-ES" b="1" dirty="0">
                <a:solidFill>
                  <a:srgbClr val="0070C0"/>
                </a:solidFill>
              </a:rPr>
              <a:t>Controles de calefacción en LCC especialmente en países con clima frío.</a:t>
            </a:r>
          </a:p>
          <a:p>
            <a:pPr marL="342900" indent="-342900" algn="just">
              <a:buFont typeface="+mj-lt"/>
              <a:buAutoNum type="arabicPeriod"/>
            </a:pPr>
            <a:r>
              <a:rPr lang="es-ES" b="1" dirty="0">
                <a:solidFill>
                  <a:srgbClr val="0070C0"/>
                </a:solidFill>
              </a:rPr>
              <a:t>La prueba </a:t>
            </a:r>
            <a:r>
              <a:rPr lang="es-ES" b="1" dirty="0" smtClean="0">
                <a:solidFill>
                  <a:srgbClr val="0070C0"/>
                </a:solidFill>
              </a:rPr>
              <a:t>de alta </a:t>
            </a:r>
            <a:r>
              <a:rPr lang="es-ES" b="1" dirty="0">
                <a:solidFill>
                  <a:srgbClr val="0070C0"/>
                </a:solidFill>
              </a:rPr>
              <a:t>tensión </a:t>
            </a:r>
            <a:r>
              <a:rPr lang="es-ES" b="1" dirty="0" smtClean="0">
                <a:solidFill>
                  <a:srgbClr val="0070C0"/>
                </a:solidFill>
              </a:rPr>
              <a:t>de los componentes </a:t>
            </a:r>
            <a:r>
              <a:rPr lang="es-ES" b="1" dirty="0">
                <a:solidFill>
                  <a:srgbClr val="0070C0"/>
                </a:solidFill>
              </a:rPr>
              <a:t>GIS incluye CB y DS, con VT aislado y circuito secundario de TC en cortocircuito según el estándar </a:t>
            </a:r>
            <a:r>
              <a:rPr lang="es-ES" b="1" dirty="0" smtClean="0">
                <a:solidFill>
                  <a:srgbClr val="0070C0"/>
                </a:solidFill>
              </a:rPr>
              <a:t>internacional durante 1 </a:t>
            </a:r>
            <a:r>
              <a:rPr lang="es-ES" b="1" dirty="0">
                <a:solidFill>
                  <a:srgbClr val="0070C0"/>
                </a:solidFill>
              </a:rPr>
              <a:t>minuto.</a:t>
            </a:r>
          </a:p>
          <a:p>
            <a:pPr marL="342900" indent="-342900" algn="just">
              <a:buFont typeface="+mj-lt"/>
              <a:buAutoNum type="arabicPeriod"/>
            </a:pPr>
            <a:r>
              <a:rPr lang="es-ES" b="1" dirty="0">
                <a:solidFill>
                  <a:srgbClr val="0070C0"/>
                </a:solidFill>
              </a:rPr>
              <a:t>Medidas de prueba de descargas parciales; ver el Capítulo 14, Subestación con </a:t>
            </a:r>
            <a:r>
              <a:rPr lang="es-ES" b="1" dirty="0" smtClean="0">
                <a:solidFill>
                  <a:srgbClr val="0070C0"/>
                </a:solidFill>
              </a:rPr>
              <a:t>sistema de </a:t>
            </a:r>
            <a:r>
              <a:rPr lang="es-ES" b="1" dirty="0">
                <a:solidFill>
                  <a:srgbClr val="0070C0"/>
                </a:solidFill>
              </a:rPr>
              <a:t>aislación en gas.</a:t>
            </a:r>
          </a:p>
        </p:txBody>
      </p:sp>
    </p:spTree>
    <p:extLst>
      <p:ext uri="{BB962C8B-B14F-4D97-AF65-F5344CB8AC3E}">
        <p14:creationId xmlns:p14="http://schemas.microsoft.com/office/powerpoint/2010/main" val="3987775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81891" y="688939"/>
            <a:ext cx="24411709" cy="11723722"/>
          </a:xfrm>
          <a:prstGeom prst="rect">
            <a:avLst/>
          </a:prstGeom>
        </p:spPr>
        <p:txBody>
          <a:bodyPr wrap="square">
            <a:spAutoFit/>
          </a:bodyPr>
          <a:lstStyle/>
          <a:p>
            <a:pPr algn="just"/>
            <a:r>
              <a:rPr lang="es-ES" b="1" dirty="0"/>
              <a:t>3.7 PRUEBAS DE PUESTA EN SERVICIO DE CABLES DE ALTA TENSIÓN</a:t>
            </a:r>
          </a:p>
          <a:p>
            <a:pPr algn="just"/>
            <a:r>
              <a:rPr lang="es-ES" b="1" dirty="0"/>
              <a:t>3.7.1 Comprobaciones visuales</a:t>
            </a:r>
          </a:p>
          <a:p>
            <a:pPr algn="just"/>
            <a:endParaRPr lang="es-ES" b="1" dirty="0"/>
          </a:p>
          <a:p>
            <a:pPr algn="just"/>
            <a:r>
              <a:rPr lang="es-ES" dirty="0"/>
              <a:t>Las comprobaciones deben incluir la evaluación del apriete de las conexiones con una llave dinamométrica.</a:t>
            </a:r>
          </a:p>
          <a:p>
            <a:pPr algn="just"/>
            <a:endParaRPr lang="es-ES" dirty="0"/>
          </a:p>
          <a:p>
            <a:pPr algn="just"/>
            <a:r>
              <a:rPr lang="es-ES" b="1" dirty="0"/>
              <a:t>3.7.2 Pruebas eléctricas</a:t>
            </a:r>
          </a:p>
          <a:p>
            <a:pPr algn="just"/>
            <a:endParaRPr lang="es-ES" b="1" dirty="0"/>
          </a:p>
          <a:p>
            <a:pPr algn="just"/>
            <a:r>
              <a:rPr lang="es-ES" dirty="0" smtClean="0"/>
              <a:t>Una prueba eléctrica puede incluir cualquiera de las </a:t>
            </a:r>
            <a:r>
              <a:rPr lang="es-ES" dirty="0"/>
              <a:t>siguientes:</a:t>
            </a:r>
          </a:p>
          <a:p>
            <a:pPr algn="just"/>
            <a:endParaRPr lang="es-ES" dirty="0"/>
          </a:p>
          <a:p>
            <a:pPr marL="342900" indent="-342900" algn="just">
              <a:buFont typeface="+mj-lt"/>
              <a:buAutoNum type="arabicPeriod"/>
            </a:pPr>
            <a:r>
              <a:rPr lang="es-ES" b="1" dirty="0">
                <a:solidFill>
                  <a:srgbClr val="0070C0"/>
                </a:solidFill>
              </a:rPr>
              <a:t>Prueba de fases.</a:t>
            </a:r>
          </a:p>
          <a:p>
            <a:pPr marL="342900" indent="-342900" algn="just">
              <a:buFont typeface="+mj-lt"/>
              <a:buAutoNum type="arabicPeriod"/>
            </a:pPr>
            <a:r>
              <a:rPr lang="es-ES" b="1" dirty="0">
                <a:solidFill>
                  <a:srgbClr val="0070C0"/>
                </a:solidFill>
              </a:rPr>
              <a:t>Prueba de HV.</a:t>
            </a:r>
          </a:p>
          <a:p>
            <a:pPr marL="342900" indent="-342900" algn="just">
              <a:buFont typeface="+mj-lt"/>
              <a:buAutoNum type="arabicPeriod"/>
            </a:pPr>
            <a:r>
              <a:rPr lang="es-ES" b="1" dirty="0">
                <a:solidFill>
                  <a:srgbClr val="0070C0"/>
                </a:solidFill>
              </a:rPr>
              <a:t>Prueba de resistencia de aislación.</a:t>
            </a:r>
          </a:p>
          <a:p>
            <a:pPr marL="342900" indent="-342900" algn="just">
              <a:buFont typeface="+mj-lt"/>
              <a:buAutoNum type="arabicPeriod"/>
            </a:pPr>
            <a:endParaRPr lang="es-ES" b="1" dirty="0">
              <a:solidFill>
                <a:srgbClr val="0070C0"/>
              </a:solidFill>
            </a:endParaRPr>
          </a:p>
          <a:p>
            <a:pPr algn="just"/>
            <a:r>
              <a:rPr lang="es-ES" dirty="0"/>
              <a:t>Consultar el Capítulo 6, </a:t>
            </a:r>
            <a:r>
              <a:rPr lang="es-ES" dirty="0" smtClean="0"/>
              <a:t>Líneas de transmisión</a:t>
            </a:r>
            <a:r>
              <a:rPr lang="es-ES" dirty="0"/>
              <a:t>, </a:t>
            </a:r>
            <a:r>
              <a:rPr lang="es-ES" dirty="0" smtClean="0"/>
              <a:t>para obtener </a:t>
            </a:r>
            <a:r>
              <a:rPr lang="es-ES" dirty="0"/>
              <a:t>más detalles.</a:t>
            </a:r>
          </a:p>
          <a:p>
            <a:pPr algn="just"/>
            <a:endParaRPr lang="es-ES" b="1" dirty="0"/>
          </a:p>
          <a:p>
            <a:pPr algn="just"/>
            <a:r>
              <a:rPr lang="es-ES" b="1" dirty="0"/>
              <a:t>3.8 PRUEBAS DE PUESTA EN MARCHA DE LOS PANELES DE PROTECCIÓN Y CONTROL</a:t>
            </a:r>
          </a:p>
          <a:p>
            <a:pPr algn="just"/>
            <a:r>
              <a:rPr lang="es-ES" b="1" dirty="0"/>
              <a:t>3.8.1 Comprobación visual</a:t>
            </a:r>
          </a:p>
          <a:p>
            <a:pPr algn="just"/>
            <a:endParaRPr lang="es-ES" b="1" dirty="0"/>
          </a:p>
          <a:p>
            <a:pPr algn="just"/>
            <a:r>
              <a:rPr lang="es-ES" dirty="0"/>
              <a:t>Verificar que los paneles estén construidos según el plano aprobado de construcción. Otras comprobaciones deben incluir la conexión a tierra de cada panel y todos los cables externos al equipo de la estación.</a:t>
            </a:r>
          </a:p>
        </p:txBody>
      </p:sp>
    </p:spTree>
    <p:extLst>
      <p:ext uri="{BB962C8B-B14F-4D97-AF65-F5344CB8AC3E}">
        <p14:creationId xmlns:p14="http://schemas.microsoft.com/office/powerpoint/2010/main" val="155084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81891" y="633522"/>
            <a:ext cx="24550254" cy="10560583"/>
          </a:xfrm>
          <a:prstGeom prst="rect">
            <a:avLst/>
          </a:prstGeom>
        </p:spPr>
        <p:txBody>
          <a:bodyPr wrap="square">
            <a:spAutoFit/>
          </a:bodyPr>
          <a:lstStyle/>
          <a:p>
            <a:pPr algn="just"/>
            <a:r>
              <a:rPr lang="es-ES" b="1" dirty="0"/>
              <a:t>3.8.2 Pruebas eléctricas</a:t>
            </a:r>
          </a:p>
          <a:p>
            <a:pPr algn="just"/>
            <a:endParaRPr lang="es-ES" b="1" dirty="0"/>
          </a:p>
          <a:p>
            <a:pPr algn="just"/>
            <a:r>
              <a:rPr lang="es-ES" dirty="0" smtClean="0"/>
              <a:t>Una prueba eléctrica puede incluir cualquiera de las </a:t>
            </a:r>
            <a:r>
              <a:rPr lang="es-ES" dirty="0"/>
              <a:t>siguientes:</a:t>
            </a:r>
          </a:p>
          <a:p>
            <a:pPr algn="just"/>
            <a:endParaRPr lang="es-ES" dirty="0"/>
          </a:p>
          <a:p>
            <a:pPr marL="342900" indent="-342900" algn="just">
              <a:buFont typeface="+mj-lt"/>
              <a:buAutoNum type="arabicPeriod"/>
            </a:pPr>
            <a:r>
              <a:rPr lang="es-ES" b="1" dirty="0">
                <a:solidFill>
                  <a:srgbClr val="0070C0"/>
                </a:solidFill>
              </a:rPr>
              <a:t>Pruebas de relés auxiliares.</a:t>
            </a:r>
          </a:p>
          <a:p>
            <a:pPr marL="342900" indent="-342900" algn="just">
              <a:buFont typeface="+mj-lt"/>
              <a:buAutoNum type="arabicPeriod"/>
            </a:pPr>
            <a:r>
              <a:rPr lang="es-ES" b="1" dirty="0">
                <a:solidFill>
                  <a:srgbClr val="0070C0"/>
                </a:solidFill>
              </a:rPr>
              <a:t>Pruebas de inyección secundaria.</a:t>
            </a:r>
          </a:p>
          <a:p>
            <a:pPr marL="342900" indent="-342900" algn="just">
              <a:buFont typeface="+mj-lt"/>
              <a:buAutoNum type="arabicPeriod"/>
            </a:pPr>
            <a:r>
              <a:rPr lang="es-ES" b="1" dirty="0">
                <a:solidFill>
                  <a:srgbClr val="0070C0"/>
                </a:solidFill>
              </a:rPr>
              <a:t>Pruebas de inyección primaria.</a:t>
            </a:r>
          </a:p>
          <a:p>
            <a:pPr marL="342900" indent="-342900" algn="just">
              <a:buFont typeface="+mj-lt"/>
              <a:buAutoNum type="arabicPeriod"/>
            </a:pPr>
            <a:r>
              <a:rPr lang="es-ES" b="1" dirty="0">
                <a:solidFill>
                  <a:srgbClr val="0070C0"/>
                </a:solidFill>
              </a:rPr>
              <a:t>Pruebas de funcionamiento del esquema.</a:t>
            </a:r>
          </a:p>
          <a:p>
            <a:pPr marL="342900" indent="-342900" algn="just">
              <a:buFont typeface="+mj-lt"/>
              <a:buAutoNum type="arabicPeriod"/>
            </a:pPr>
            <a:r>
              <a:rPr lang="es-ES" b="1" dirty="0">
                <a:solidFill>
                  <a:srgbClr val="0070C0"/>
                </a:solidFill>
              </a:rPr>
              <a:t>Pruebas en carga.</a:t>
            </a:r>
          </a:p>
          <a:p>
            <a:pPr marL="342900" indent="-342900" algn="just">
              <a:buFont typeface="+mj-lt"/>
              <a:buAutoNum type="arabicPeriod"/>
            </a:pPr>
            <a:r>
              <a:rPr lang="es-ES" b="1" dirty="0">
                <a:solidFill>
                  <a:srgbClr val="0070C0"/>
                </a:solidFill>
              </a:rPr>
              <a:t>Pruebas de disparo.</a:t>
            </a:r>
          </a:p>
          <a:p>
            <a:pPr marL="342900" indent="-342900" algn="just">
              <a:buFont typeface="+mj-lt"/>
              <a:buAutoNum type="arabicPeriod"/>
            </a:pPr>
            <a:r>
              <a:rPr lang="es-ES" b="1" dirty="0">
                <a:solidFill>
                  <a:srgbClr val="0070C0"/>
                </a:solidFill>
              </a:rPr>
              <a:t>Pruebas de cuadros de medida.</a:t>
            </a:r>
          </a:p>
          <a:p>
            <a:pPr marL="342900" indent="-342900" algn="just">
              <a:buFont typeface="+mj-lt"/>
              <a:buAutoNum type="arabicPeriod"/>
            </a:pPr>
            <a:r>
              <a:rPr lang="es-ES" b="1" dirty="0">
                <a:solidFill>
                  <a:srgbClr val="0070C0"/>
                </a:solidFill>
              </a:rPr>
              <a:t>Pruebas de alarmas y anunciadores.</a:t>
            </a:r>
          </a:p>
          <a:p>
            <a:pPr marL="342900" indent="-342900" algn="just">
              <a:buFont typeface="+mj-lt"/>
              <a:buAutoNum type="arabicPeriod"/>
            </a:pPr>
            <a:r>
              <a:rPr lang="es-ES" b="1" dirty="0">
                <a:solidFill>
                  <a:srgbClr val="0070C0"/>
                </a:solidFill>
              </a:rPr>
              <a:t>Pruebas del panel del registrador de fallas.10. </a:t>
            </a:r>
            <a:r>
              <a:rPr lang="es-ES" b="1" dirty="0" smtClean="0">
                <a:solidFill>
                  <a:srgbClr val="0070C0"/>
                </a:solidFill>
              </a:rPr>
              <a:t>Prueba de extremo a extremo para protección </a:t>
            </a:r>
            <a:r>
              <a:rPr lang="es-ES" b="1" dirty="0">
                <a:solidFill>
                  <a:srgbClr val="0070C0"/>
                </a:solidFill>
              </a:rPr>
              <a:t>diferencial de líneas y esquemas de distancia.</a:t>
            </a:r>
          </a:p>
          <a:p>
            <a:pPr marL="342900" indent="-342900" algn="just">
              <a:buFont typeface="+mj-lt"/>
              <a:buAutoNum type="arabicPeriod"/>
            </a:pPr>
            <a:r>
              <a:rPr lang="es-ES" b="1" dirty="0">
                <a:solidFill>
                  <a:srgbClr val="0070C0"/>
                </a:solidFill>
              </a:rPr>
              <a:t>Pruebas de estabilidad de 380 V de protección diferencial de transformadores.</a:t>
            </a:r>
          </a:p>
          <a:p>
            <a:pPr marL="342900" indent="-342900" algn="just">
              <a:buFont typeface="+mj-lt"/>
              <a:buAutoNum type="arabicPeriod"/>
            </a:pPr>
            <a:r>
              <a:rPr lang="es-ES" b="1" dirty="0">
                <a:solidFill>
                  <a:srgbClr val="0070C0"/>
                </a:solidFill>
              </a:rPr>
              <a:t>Pruebas de panel de </a:t>
            </a:r>
            <a:r>
              <a:rPr lang="es-ES" b="1" dirty="0" err="1">
                <a:solidFill>
                  <a:srgbClr val="0070C0"/>
                </a:solidFill>
              </a:rPr>
              <a:t>TAPs</a:t>
            </a:r>
            <a:r>
              <a:rPr lang="es-ES" b="1" dirty="0">
                <a:solidFill>
                  <a:srgbClr val="0070C0"/>
                </a:solidFill>
              </a:rPr>
              <a:t>-cargador remoto.</a:t>
            </a:r>
          </a:p>
          <a:p>
            <a:pPr marL="342900" indent="-342900" algn="just">
              <a:buFont typeface="+mj-lt"/>
              <a:buAutoNum type="arabicPeriod"/>
            </a:pPr>
            <a:r>
              <a:rPr lang="es-ES" b="1" dirty="0" smtClean="0">
                <a:solidFill>
                  <a:srgbClr val="0070C0"/>
                </a:solidFill>
              </a:rPr>
              <a:t>Sistema de transferencia de </a:t>
            </a:r>
            <a:r>
              <a:rPr lang="es-ES" b="1" dirty="0">
                <a:solidFill>
                  <a:srgbClr val="0070C0"/>
                </a:solidFill>
              </a:rPr>
              <a:t>barra (ATS) en </a:t>
            </a:r>
            <a:r>
              <a:rPr lang="es-ES" b="1" dirty="0" err="1" smtClean="0">
                <a:solidFill>
                  <a:srgbClr val="0070C0"/>
                </a:solidFill>
              </a:rPr>
              <a:t>aparamenta</a:t>
            </a:r>
            <a:r>
              <a:rPr lang="es-ES" b="1" dirty="0" smtClean="0">
                <a:solidFill>
                  <a:srgbClr val="0070C0"/>
                </a:solidFill>
              </a:rPr>
              <a:t> de </a:t>
            </a:r>
            <a:r>
              <a:rPr lang="es-ES" b="1" dirty="0">
                <a:solidFill>
                  <a:srgbClr val="0070C0"/>
                </a:solidFill>
              </a:rPr>
              <a:t>11 </a:t>
            </a:r>
            <a:r>
              <a:rPr lang="es-ES" b="1" dirty="0" err="1">
                <a:solidFill>
                  <a:srgbClr val="0070C0"/>
                </a:solidFill>
              </a:rPr>
              <a:t>kV</a:t>
            </a:r>
            <a:r>
              <a:rPr lang="es-ES" b="1" dirty="0">
                <a:solidFill>
                  <a:srgbClr val="0070C0"/>
                </a:solidFill>
              </a:rPr>
              <a:t>.</a:t>
            </a:r>
          </a:p>
          <a:p>
            <a:pPr marL="342900" indent="-342900" algn="just">
              <a:buFont typeface="+mj-lt"/>
              <a:buAutoNum type="arabicPeriod"/>
            </a:pPr>
            <a:r>
              <a:rPr lang="es-ES" b="1" dirty="0">
                <a:solidFill>
                  <a:srgbClr val="0070C0"/>
                </a:solidFill>
              </a:rPr>
              <a:t> Prueba operacional </a:t>
            </a:r>
            <a:r>
              <a:rPr lang="es-ES" b="1" dirty="0" smtClean="0">
                <a:solidFill>
                  <a:srgbClr val="0070C0"/>
                </a:solidFill>
              </a:rPr>
              <a:t>de señales </a:t>
            </a:r>
            <a:r>
              <a:rPr lang="es-ES" b="1" dirty="0" err="1">
                <a:solidFill>
                  <a:srgbClr val="0070C0"/>
                </a:solidFill>
              </a:rPr>
              <a:t>Scada</a:t>
            </a:r>
            <a:r>
              <a:rPr lang="es-ES" b="1" dirty="0">
                <a:solidFill>
                  <a:srgbClr val="0070C0"/>
                </a:solidFill>
              </a:rPr>
              <a:t> y alarmas de estación a estación maestra.</a:t>
            </a:r>
          </a:p>
        </p:txBody>
      </p:sp>
    </p:spTree>
    <p:extLst>
      <p:ext uri="{BB962C8B-B14F-4D97-AF65-F5344CB8AC3E}">
        <p14:creationId xmlns:p14="http://schemas.microsoft.com/office/powerpoint/2010/main" val="2517489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6473" y="439558"/>
            <a:ext cx="24439418" cy="12886861"/>
          </a:xfrm>
          <a:prstGeom prst="rect">
            <a:avLst/>
          </a:prstGeom>
        </p:spPr>
        <p:txBody>
          <a:bodyPr wrap="square">
            <a:spAutoFit/>
          </a:bodyPr>
          <a:lstStyle/>
          <a:p>
            <a:pPr algn="just"/>
            <a:r>
              <a:rPr lang="es-ES" b="1" dirty="0" smtClean="0"/>
              <a:t>3.9 PROCEDIMIENTOS </a:t>
            </a:r>
            <a:r>
              <a:rPr lang="es-ES" b="1" dirty="0"/>
              <a:t>FINALES DE PUESTA EN SERVICIO DE ENERGIZACIÓN</a:t>
            </a:r>
          </a:p>
          <a:p>
            <a:pPr algn="just"/>
            <a:endParaRPr lang="es-ES" dirty="0"/>
          </a:p>
          <a:p>
            <a:pPr algn="just"/>
            <a:r>
              <a:rPr lang="es-ES" dirty="0"/>
              <a:t>Antes de la energización se deben confirmar estos puntos:</a:t>
            </a:r>
          </a:p>
          <a:p>
            <a:pPr algn="just"/>
            <a:endParaRPr lang="es-ES" dirty="0"/>
          </a:p>
          <a:p>
            <a:pPr marL="342900" indent="-342900" algn="just">
              <a:buFont typeface="+mj-lt"/>
              <a:buAutoNum type="arabicPeriod"/>
            </a:pPr>
            <a:r>
              <a:rPr lang="es-ES" b="1" dirty="0">
                <a:solidFill>
                  <a:srgbClr val="0070C0"/>
                </a:solidFill>
              </a:rPr>
              <a:t>La </a:t>
            </a:r>
            <a:r>
              <a:rPr lang="es-ES" b="1" dirty="0" smtClean="0">
                <a:solidFill>
                  <a:srgbClr val="0070C0"/>
                </a:solidFill>
              </a:rPr>
              <a:t>configuración de puesta en marcha por </a:t>
            </a:r>
            <a:r>
              <a:rPr lang="es-ES" b="1" dirty="0" err="1">
                <a:solidFill>
                  <a:srgbClr val="0070C0"/>
                </a:solidFill>
              </a:rPr>
              <a:t>sobrecorriente</a:t>
            </a:r>
            <a:r>
              <a:rPr lang="es-ES" b="1" dirty="0">
                <a:solidFill>
                  <a:srgbClr val="0070C0"/>
                </a:solidFill>
              </a:rPr>
              <a:t> se utiliza en el acoplador de barra temporalmente, lo que acelerará la operación del relé durante la primera activación y la activación de cualquier circuito se realizará a través del acoplador de barra de la estación.</a:t>
            </a:r>
          </a:p>
          <a:p>
            <a:pPr marL="342900" indent="-342900" algn="just">
              <a:buFont typeface="+mj-lt"/>
              <a:buAutoNum type="arabicPeriod"/>
            </a:pPr>
            <a:r>
              <a:rPr lang="es-ES" b="1" dirty="0">
                <a:solidFill>
                  <a:srgbClr val="0070C0"/>
                </a:solidFill>
              </a:rPr>
              <a:t>Retirar todas las conexiones </a:t>
            </a:r>
            <a:r>
              <a:rPr lang="es-ES" b="1" dirty="0" smtClean="0">
                <a:solidFill>
                  <a:srgbClr val="0070C0"/>
                </a:solidFill>
              </a:rPr>
              <a:t>de cortocircuito </a:t>
            </a:r>
            <a:r>
              <a:rPr lang="es-ES" b="1" dirty="0">
                <a:solidFill>
                  <a:srgbClr val="0070C0"/>
                </a:solidFill>
              </a:rPr>
              <a:t>secundarios del TC.</a:t>
            </a:r>
          </a:p>
          <a:p>
            <a:pPr marL="342900" indent="-342900" algn="just">
              <a:buFont typeface="+mj-lt"/>
              <a:buAutoNum type="arabicPeriod"/>
            </a:pPr>
            <a:r>
              <a:rPr lang="es-ES" b="1" dirty="0">
                <a:solidFill>
                  <a:srgbClr val="0070C0"/>
                </a:solidFill>
              </a:rPr>
              <a:t>Todos los relés de protección están trabajando en su configuración final.</a:t>
            </a:r>
          </a:p>
          <a:p>
            <a:pPr marL="342900" indent="-342900" algn="just">
              <a:buFont typeface="+mj-lt"/>
              <a:buAutoNum type="arabicPeriod"/>
            </a:pPr>
            <a:r>
              <a:rPr lang="es-ES" b="1" dirty="0">
                <a:solidFill>
                  <a:srgbClr val="0070C0"/>
                </a:solidFill>
              </a:rPr>
              <a:t>Todos los VT MCB están cerrados y no existen alarmas anormales.</a:t>
            </a:r>
          </a:p>
          <a:p>
            <a:pPr marL="342900" indent="-342900" algn="just">
              <a:buFont typeface="+mj-lt"/>
              <a:buAutoNum type="arabicPeriod"/>
            </a:pPr>
            <a:r>
              <a:rPr lang="es-ES" b="1" dirty="0">
                <a:solidFill>
                  <a:srgbClr val="0070C0"/>
                </a:solidFill>
              </a:rPr>
              <a:t>Ningún ingeniero o técnico debe estar en el área del tablero durante la energización.</a:t>
            </a:r>
          </a:p>
          <a:p>
            <a:pPr marL="342900" indent="-342900" algn="just">
              <a:buFont typeface="+mj-lt"/>
              <a:buAutoNum type="arabicPeriod"/>
            </a:pPr>
            <a:r>
              <a:rPr lang="es-ES" b="1" dirty="0">
                <a:solidFill>
                  <a:srgbClr val="0070C0"/>
                </a:solidFill>
              </a:rPr>
              <a:t>No existe conexión a tierra en los circuitos primarios.</a:t>
            </a:r>
          </a:p>
          <a:p>
            <a:pPr marL="342900" indent="-342900" algn="just">
              <a:buFont typeface="+mj-lt"/>
              <a:buAutoNum type="arabicPeriod"/>
            </a:pPr>
            <a:r>
              <a:rPr lang="es-ES" b="1" dirty="0">
                <a:solidFill>
                  <a:srgbClr val="0070C0"/>
                </a:solidFill>
              </a:rPr>
              <a:t>Después </a:t>
            </a:r>
            <a:r>
              <a:rPr lang="es-ES" b="1" dirty="0" smtClean="0">
                <a:solidFill>
                  <a:srgbClr val="0070C0"/>
                </a:solidFill>
              </a:rPr>
              <a:t>de energizar </a:t>
            </a:r>
            <a:r>
              <a:rPr lang="es-ES" b="1" dirty="0">
                <a:solidFill>
                  <a:srgbClr val="0070C0"/>
                </a:solidFill>
              </a:rPr>
              <a:t>el nuevo circuito, </a:t>
            </a:r>
            <a:r>
              <a:rPr lang="es-ES" b="1" dirty="0" smtClean="0">
                <a:solidFill>
                  <a:srgbClr val="0070C0"/>
                </a:solidFill>
              </a:rPr>
              <a:t>se debe </a:t>
            </a:r>
            <a:r>
              <a:rPr lang="es-ES" b="1" dirty="0">
                <a:solidFill>
                  <a:srgbClr val="0070C0"/>
                </a:solidFill>
              </a:rPr>
              <a:t>realizar una </a:t>
            </a:r>
            <a:r>
              <a:rPr lang="es-ES" b="1" dirty="0" smtClean="0">
                <a:solidFill>
                  <a:srgbClr val="0070C0"/>
                </a:solidFill>
              </a:rPr>
              <a:t>prueba de puesta en fase entre los secundarios </a:t>
            </a:r>
            <a:r>
              <a:rPr lang="es-ES" b="1" dirty="0">
                <a:solidFill>
                  <a:srgbClr val="0070C0"/>
                </a:solidFill>
              </a:rPr>
              <a:t>del VT del circuito y los secundarios del VT del circuito de referencia existente.</a:t>
            </a:r>
          </a:p>
          <a:p>
            <a:pPr algn="just"/>
            <a:endParaRPr lang="es-ES" dirty="0"/>
          </a:p>
          <a:p>
            <a:pPr algn="just"/>
            <a:r>
              <a:rPr lang="es-ES" dirty="0"/>
              <a:t>Todo esto debe realizarse antes de la carga del nuevo circuito. </a:t>
            </a:r>
          </a:p>
          <a:p>
            <a:pPr algn="just"/>
            <a:r>
              <a:rPr lang="es-ES" dirty="0"/>
              <a:t>Después de cargar el circuito gradualmente por el NCC, se debe hacer lo siguiente:</a:t>
            </a:r>
          </a:p>
          <a:p>
            <a:pPr algn="just"/>
            <a:endParaRPr lang="es-ES" dirty="0"/>
          </a:p>
          <a:p>
            <a:pPr marL="342900" indent="-342900" algn="just">
              <a:buFont typeface="+mj-lt"/>
              <a:buAutoNum type="arabicPeriod"/>
            </a:pPr>
            <a:r>
              <a:rPr lang="es-ES" b="1" dirty="0">
                <a:solidFill>
                  <a:srgbClr val="0070C0"/>
                </a:solidFill>
              </a:rPr>
              <a:t>Verificar los valores </a:t>
            </a:r>
            <a:r>
              <a:rPr lang="es-ES" b="1" dirty="0" smtClean="0">
                <a:solidFill>
                  <a:srgbClr val="0070C0"/>
                </a:solidFill>
              </a:rPr>
              <a:t>de cada </a:t>
            </a:r>
            <a:r>
              <a:rPr lang="es-ES" b="1" dirty="0">
                <a:solidFill>
                  <a:srgbClr val="0070C0"/>
                </a:solidFill>
              </a:rPr>
              <a:t>corriente </a:t>
            </a:r>
            <a:r>
              <a:rPr lang="es-ES" b="1" dirty="0" smtClean="0">
                <a:solidFill>
                  <a:srgbClr val="0070C0"/>
                </a:solidFill>
              </a:rPr>
              <a:t>en cada </a:t>
            </a:r>
            <a:r>
              <a:rPr lang="es-ES" b="1" dirty="0">
                <a:solidFill>
                  <a:srgbClr val="0070C0"/>
                </a:solidFill>
              </a:rPr>
              <a:t>fase para los relés de protección en cada panel de protección, incluidos los paneles de medida.</a:t>
            </a:r>
          </a:p>
          <a:p>
            <a:pPr marL="342900" indent="-342900" algn="just">
              <a:buFont typeface="+mj-lt"/>
              <a:buAutoNum type="arabicPeriod"/>
            </a:pPr>
            <a:r>
              <a:rPr lang="es-ES" b="1" dirty="0">
                <a:solidFill>
                  <a:srgbClr val="0070C0"/>
                </a:solidFill>
              </a:rPr>
              <a:t>Realizar </a:t>
            </a:r>
            <a:r>
              <a:rPr lang="es-ES" b="1" dirty="0" smtClean="0">
                <a:solidFill>
                  <a:srgbClr val="0070C0"/>
                </a:solidFill>
              </a:rPr>
              <a:t>pruebas direccionales </a:t>
            </a:r>
            <a:r>
              <a:rPr lang="es-ES" b="1" dirty="0">
                <a:solidFill>
                  <a:srgbClr val="0070C0"/>
                </a:solidFill>
              </a:rPr>
              <a:t>para relés direccionales y de distancia con al menos 10% -30% de corriente </a:t>
            </a:r>
            <a:r>
              <a:rPr lang="es-ES" b="1" dirty="0" err="1" smtClean="0">
                <a:solidFill>
                  <a:srgbClr val="0070C0"/>
                </a:solidFill>
              </a:rPr>
              <a:t>decarga</a:t>
            </a:r>
            <a:r>
              <a:rPr lang="es-ES" b="1" dirty="0" smtClean="0">
                <a:solidFill>
                  <a:srgbClr val="0070C0"/>
                </a:solidFill>
              </a:rPr>
              <a:t> dependiendo de si se trata de un relé </a:t>
            </a:r>
            <a:r>
              <a:rPr lang="es-ES" b="1" dirty="0">
                <a:solidFill>
                  <a:srgbClr val="0070C0"/>
                </a:solidFill>
              </a:rPr>
              <a:t>electromecánico o digital.</a:t>
            </a:r>
          </a:p>
        </p:txBody>
      </p:sp>
    </p:spTree>
    <p:extLst>
      <p:ext uri="{BB962C8B-B14F-4D97-AF65-F5344CB8AC3E}">
        <p14:creationId xmlns:p14="http://schemas.microsoft.com/office/powerpoint/2010/main" val="2587701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54182" y="578103"/>
            <a:ext cx="24577963" cy="12886861"/>
          </a:xfrm>
          <a:prstGeom prst="rect">
            <a:avLst/>
          </a:prstGeom>
        </p:spPr>
        <p:txBody>
          <a:bodyPr wrap="square">
            <a:spAutoFit/>
          </a:bodyPr>
          <a:lstStyle/>
          <a:p>
            <a:pPr algn="just"/>
            <a:r>
              <a:rPr lang="es-ES" b="1" dirty="0" smtClean="0"/>
              <a:t>3.10 PRUEBAS </a:t>
            </a:r>
            <a:r>
              <a:rPr lang="es-ES" b="1" dirty="0"/>
              <a:t>DE PUESTA EN MARCHA DEL PANEL DE DISTRIBUCIÓN DE CA</a:t>
            </a:r>
          </a:p>
          <a:p>
            <a:pPr algn="just"/>
            <a:r>
              <a:rPr lang="es-ES" b="1" dirty="0"/>
              <a:t>3.10.1 Comprobaciones visuales</a:t>
            </a:r>
          </a:p>
          <a:p>
            <a:pPr algn="just"/>
            <a:r>
              <a:rPr lang="es-ES" dirty="0"/>
              <a:t>Una verificación visual debe incluir el apriete de los pernos de las barras colectoras </a:t>
            </a:r>
            <a:r>
              <a:rPr lang="es-ES" dirty="0" smtClean="0"/>
              <a:t>de CA de baja tensión con </a:t>
            </a:r>
            <a:r>
              <a:rPr lang="es-ES" dirty="0"/>
              <a:t>la herramienta de llave dinamométrica. También se verifican los valores nominales del MCB y CB según los </a:t>
            </a:r>
            <a:r>
              <a:rPr lang="es-ES" dirty="0" smtClean="0"/>
              <a:t>dibujos y se verifica la conexión a </a:t>
            </a:r>
            <a:r>
              <a:rPr lang="es-ES" dirty="0"/>
              <a:t>tierra del panel (sección </a:t>
            </a:r>
            <a:r>
              <a:rPr lang="es-ES" dirty="0" smtClean="0"/>
              <a:t>correcta del </a:t>
            </a:r>
            <a:r>
              <a:rPr lang="es-ES" dirty="0"/>
              <a:t>cable).</a:t>
            </a:r>
          </a:p>
          <a:p>
            <a:pPr algn="just"/>
            <a:r>
              <a:rPr lang="es-ES" b="1" dirty="0"/>
              <a:t>3.10.2 Pruebas eléctricas</a:t>
            </a:r>
          </a:p>
          <a:p>
            <a:pPr algn="just"/>
            <a:r>
              <a:rPr lang="es-ES" dirty="0" smtClean="0"/>
              <a:t>Una prueba eléctrica puede incluir cualquiera de las </a:t>
            </a:r>
            <a:r>
              <a:rPr lang="es-ES" dirty="0"/>
              <a:t>siguientes:</a:t>
            </a:r>
          </a:p>
          <a:p>
            <a:pPr algn="just"/>
            <a:r>
              <a:rPr lang="es-ES" b="1" dirty="0">
                <a:solidFill>
                  <a:srgbClr val="0070C0"/>
                </a:solidFill>
              </a:rPr>
              <a:t>1</a:t>
            </a:r>
            <a:r>
              <a:rPr lang="es-ES" b="1" dirty="0" smtClean="0">
                <a:solidFill>
                  <a:srgbClr val="0070C0"/>
                </a:solidFill>
              </a:rPr>
              <a:t>. Pruebas </a:t>
            </a:r>
            <a:r>
              <a:rPr lang="es-ES" b="1" dirty="0">
                <a:solidFill>
                  <a:srgbClr val="0070C0"/>
                </a:solidFill>
              </a:rPr>
              <a:t>de resistencia de aislación.</a:t>
            </a:r>
          </a:p>
          <a:p>
            <a:pPr algn="just"/>
            <a:r>
              <a:rPr lang="es-ES" b="1" dirty="0">
                <a:solidFill>
                  <a:srgbClr val="0070C0"/>
                </a:solidFill>
              </a:rPr>
              <a:t>2</a:t>
            </a:r>
            <a:r>
              <a:rPr lang="es-ES" b="1" dirty="0" smtClean="0">
                <a:solidFill>
                  <a:srgbClr val="0070C0"/>
                </a:solidFill>
              </a:rPr>
              <a:t>. Comprobación </a:t>
            </a:r>
            <a:r>
              <a:rPr lang="es-ES" b="1" dirty="0">
                <a:solidFill>
                  <a:srgbClr val="0070C0"/>
                </a:solidFill>
              </a:rPr>
              <a:t>de fases de los cables.</a:t>
            </a:r>
          </a:p>
          <a:p>
            <a:pPr algn="just"/>
            <a:r>
              <a:rPr lang="es-ES" b="1" dirty="0">
                <a:solidFill>
                  <a:srgbClr val="0070C0"/>
                </a:solidFill>
              </a:rPr>
              <a:t>3</a:t>
            </a:r>
            <a:r>
              <a:rPr lang="es-ES" b="1" dirty="0" smtClean="0">
                <a:solidFill>
                  <a:srgbClr val="0070C0"/>
                </a:solidFill>
              </a:rPr>
              <a:t>. Calibración </a:t>
            </a:r>
            <a:r>
              <a:rPr lang="es-ES" b="1" dirty="0">
                <a:solidFill>
                  <a:srgbClr val="0070C0"/>
                </a:solidFill>
              </a:rPr>
              <a:t>de medidores y medidores de A y tensión.</a:t>
            </a:r>
          </a:p>
          <a:p>
            <a:pPr algn="just"/>
            <a:r>
              <a:rPr lang="es-ES" b="1" dirty="0">
                <a:solidFill>
                  <a:srgbClr val="0070C0"/>
                </a:solidFill>
              </a:rPr>
              <a:t>4</a:t>
            </a:r>
            <a:r>
              <a:rPr lang="es-ES" b="1" dirty="0" smtClean="0">
                <a:solidFill>
                  <a:srgbClr val="0070C0"/>
                </a:solidFill>
              </a:rPr>
              <a:t>. Comprobación </a:t>
            </a:r>
            <a:r>
              <a:rPr lang="es-ES" b="1" dirty="0">
                <a:solidFill>
                  <a:srgbClr val="0070C0"/>
                </a:solidFill>
              </a:rPr>
              <a:t>de relés auxiliares.</a:t>
            </a:r>
          </a:p>
          <a:p>
            <a:pPr algn="just"/>
            <a:r>
              <a:rPr lang="es-ES" b="1" dirty="0" smtClean="0"/>
              <a:t>3.11 PRUEBAS </a:t>
            </a:r>
            <a:r>
              <a:rPr lang="es-ES" b="1" dirty="0"/>
              <a:t>DE PUESTA EN SERVICIO DE LOS PANELES DE DISTRIBUCIÓN DE CC</a:t>
            </a:r>
          </a:p>
          <a:p>
            <a:pPr algn="just"/>
            <a:r>
              <a:rPr lang="es-ES" b="1" dirty="0"/>
              <a:t>3.11.1 Comprobación visual</a:t>
            </a:r>
          </a:p>
          <a:p>
            <a:pPr algn="just"/>
            <a:r>
              <a:rPr lang="es-ES" dirty="0"/>
              <a:t>Esta verificación debe incluir los valores </a:t>
            </a:r>
            <a:r>
              <a:rPr lang="es-ES" dirty="0" err="1"/>
              <a:t>nominaless</a:t>
            </a:r>
            <a:r>
              <a:rPr lang="es-ES" dirty="0"/>
              <a:t> de MCB y CB según los dibujos, el apriete de los pernos de las barras </a:t>
            </a:r>
          </a:p>
          <a:p>
            <a:pPr algn="just"/>
            <a:r>
              <a:rPr lang="es-ES" dirty="0"/>
              <a:t>colectoras con la herramienta de llave dinamométrica y la verificación de la conexión a tierra del panel (sección correcta </a:t>
            </a:r>
          </a:p>
          <a:p>
            <a:pPr algn="just"/>
            <a:r>
              <a:rPr lang="es-ES" dirty="0"/>
              <a:t>del cable) para la conexión a tierra.</a:t>
            </a:r>
          </a:p>
          <a:p>
            <a:pPr algn="just"/>
            <a:r>
              <a:rPr lang="es-ES" b="1" dirty="0"/>
              <a:t>3.11.2 Pruebas eléctricas</a:t>
            </a:r>
          </a:p>
          <a:p>
            <a:pPr algn="just"/>
            <a:r>
              <a:rPr lang="es-ES" dirty="0" smtClean="0"/>
              <a:t>Una prueba eléctrica puede incluir cualquiera de las </a:t>
            </a:r>
            <a:r>
              <a:rPr lang="es-ES" dirty="0"/>
              <a:t>siguientes:</a:t>
            </a:r>
          </a:p>
          <a:p>
            <a:pPr algn="just"/>
            <a:r>
              <a:rPr lang="es-ES" b="1" dirty="0">
                <a:solidFill>
                  <a:srgbClr val="0070C0"/>
                </a:solidFill>
              </a:rPr>
              <a:t>1</a:t>
            </a:r>
            <a:r>
              <a:rPr lang="es-ES" b="1" dirty="0" smtClean="0">
                <a:solidFill>
                  <a:srgbClr val="0070C0"/>
                </a:solidFill>
              </a:rPr>
              <a:t>. Resistencia </a:t>
            </a:r>
            <a:r>
              <a:rPr lang="es-ES" b="1" dirty="0">
                <a:solidFill>
                  <a:srgbClr val="0070C0"/>
                </a:solidFill>
              </a:rPr>
              <a:t>de aislación de todas las barras colectoras y cableado interno en el panel.</a:t>
            </a:r>
          </a:p>
          <a:p>
            <a:pPr algn="just"/>
            <a:r>
              <a:rPr lang="es-ES" b="1" dirty="0">
                <a:solidFill>
                  <a:srgbClr val="0070C0"/>
                </a:solidFill>
              </a:rPr>
              <a:t>2</a:t>
            </a:r>
            <a:r>
              <a:rPr lang="es-ES" b="1" dirty="0" smtClean="0">
                <a:solidFill>
                  <a:srgbClr val="0070C0"/>
                </a:solidFill>
              </a:rPr>
              <a:t>. Comprobación </a:t>
            </a:r>
            <a:r>
              <a:rPr lang="es-ES" b="1" dirty="0">
                <a:solidFill>
                  <a:srgbClr val="0070C0"/>
                </a:solidFill>
              </a:rPr>
              <a:t>de polaridad.</a:t>
            </a:r>
          </a:p>
          <a:p>
            <a:pPr algn="just"/>
            <a:r>
              <a:rPr lang="es-ES" b="1" dirty="0">
                <a:solidFill>
                  <a:srgbClr val="0070C0"/>
                </a:solidFill>
              </a:rPr>
              <a:t>3</a:t>
            </a:r>
            <a:r>
              <a:rPr lang="es-ES" b="1" dirty="0" smtClean="0">
                <a:solidFill>
                  <a:srgbClr val="0070C0"/>
                </a:solidFill>
              </a:rPr>
              <a:t>. Operación </a:t>
            </a:r>
            <a:r>
              <a:rPr lang="es-ES" b="1" dirty="0">
                <a:solidFill>
                  <a:srgbClr val="0070C0"/>
                </a:solidFill>
              </a:rPr>
              <a:t>y disparo de MCB.</a:t>
            </a:r>
          </a:p>
          <a:p>
            <a:pPr algn="just"/>
            <a:r>
              <a:rPr lang="es-ES" b="1" dirty="0">
                <a:solidFill>
                  <a:srgbClr val="0070C0"/>
                </a:solidFill>
              </a:rPr>
              <a:t>4</a:t>
            </a:r>
            <a:r>
              <a:rPr lang="es-ES" b="1" dirty="0" smtClean="0">
                <a:solidFill>
                  <a:srgbClr val="0070C0"/>
                </a:solidFill>
              </a:rPr>
              <a:t>. Verificación </a:t>
            </a:r>
            <a:r>
              <a:rPr lang="es-ES" b="1" dirty="0">
                <a:solidFill>
                  <a:srgbClr val="0070C0"/>
                </a:solidFill>
              </a:rPr>
              <a:t>del relé de falla a tierra en este panel.</a:t>
            </a:r>
            <a:endParaRPr lang="en-US" b="1" dirty="0">
              <a:solidFill>
                <a:srgbClr val="0070C0"/>
              </a:solidFill>
            </a:endParaRPr>
          </a:p>
        </p:txBody>
      </p:sp>
    </p:spTree>
    <p:extLst>
      <p:ext uri="{BB962C8B-B14F-4D97-AF65-F5344CB8AC3E}">
        <p14:creationId xmlns:p14="http://schemas.microsoft.com/office/powerpoint/2010/main" val="353116847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TotalTime>
  <Words>4916</Words>
  <Application>Microsoft Office PowerPoint</Application>
  <PresentationFormat>Personalizado</PresentationFormat>
  <Paragraphs>404</Paragraphs>
  <Slides>12</Slides>
  <Notes>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26</cp:revision>
  <dcterms:created xsi:type="dcterms:W3CDTF">2023-01-24T20:00:36Z</dcterms:created>
  <dcterms:modified xsi:type="dcterms:W3CDTF">2023-04-08T13:44:53Z</dcterms:modified>
</cp:coreProperties>
</file>